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693" r:id="rId3"/>
  </p:sldMasterIdLst>
  <p:notesMasterIdLst>
    <p:notesMasterId r:id="rId68"/>
  </p:notesMasterIdLst>
  <p:handoutMasterIdLst>
    <p:handoutMasterId r:id="rId69"/>
  </p:handoutMasterIdLst>
  <p:sldIdLst>
    <p:sldId id="257" r:id="rId4"/>
    <p:sldId id="259" r:id="rId5"/>
    <p:sldId id="392" r:id="rId6"/>
    <p:sldId id="399" r:id="rId7"/>
    <p:sldId id="263" r:id="rId8"/>
    <p:sldId id="354" r:id="rId9"/>
    <p:sldId id="422" r:id="rId10"/>
    <p:sldId id="417" r:id="rId11"/>
    <p:sldId id="406" r:id="rId12"/>
    <p:sldId id="407" r:id="rId13"/>
    <p:sldId id="408" r:id="rId14"/>
    <p:sldId id="420" r:id="rId15"/>
    <p:sldId id="421" r:id="rId16"/>
    <p:sldId id="415" r:id="rId17"/>
    <p:sldId id="376" r:id="rId18"/>
    <p:sldId id="410" r:id="rId19"/>
    <p:sldId id="414" r:id="rId20"/>
    <p:sldId id="411" r:id="rId21"/>
    <p:sldId id="413" r:id="rId22"/>
    <p:sldId id="412" r:id="rId23"/>
    <p:sldId id="391" r:id="rId24"/>
    <p:sldId id="266" r:id="rId25"/>
    <p:sldId id="308" r:id="rId26"/>
    <p:sldId id="351" r:id="rId27"/>
    <p:sldId id="303" r:id="rId28"/>
    <p:sldId id="371" r:id="rId29"/>
    <p:sldId id="380" r:id="rId30"/>
    <p:sldId id="311" r:id="rId31"/>
    <p:sldId id="310" r:id="rId32"/>
    <p:sldId id="333" r:id="rId33"/>
    <p:sldId id="382" r:id="rId34"/>
    <p:sldId id="307" r:id="rId35"/>
    <p:sldId id="309" r:id="rId36"/>
    <p:sldId id="332" r:id="rId37"/>
    <p:sldId id="336" r:id="rId38"/>
    <p:sldId id="304" r:id="rId39"/>
    <p:sldId id="323" r:id="rId40"/>
    <p:sldId id="383" r:id="rId41"/>
    <p:sldId id="384" r:id="rId42"/>
    <p:sldId id="386" r:id="rId43"/>
    <p:sldId id="387" r:id="rId44"/>
    <p:sldId id="388" r:id="rId45"/>
    <p:sldId id="418" r:id="rId46"/>
    <p:sldId id="389" r:id="rId47"/>
    <p:sldId id="374" r:id="rId48"/>
    <p:sldId id="375" r:id="rId49"/>
    <p:sldId id="328" r:id="rId50"/>
    <p:sldId id="378" r:id="rId51"/>
    <p:sldId id="264" r:id="rId52"/>
    <p:sldId id="306" r:id="rId53"/>
    <p:sldId id="402" r:id="rId54"/>
    <p:sldId id="316" r:id="rId55"/>
    <p:sldId id="403" r:id="rId56"/>
    <p:sldId id="292" r:id="rId57"/>
    <p:sldId id="416" r:id="rId58"/>
    <p:sldId id="360" r:id="rId59"/>
    <p:sldId id="390" r:id="rId60"/>
    <p:sldId id="355" r:id="rId61"/>
    <p:sldId id="320" r:id="rId62"/>
    <p:sldId id="315" r:id="rId63"/>
    <p:sldId id="368" r:id="rId64"/>
    <p:sldId id="313" r:id="rId65"/>
    <p:sldId id="321" r:id="rId66"/>
    <p:sldId id="280" r:id="rId67"/>
  </p:sldIdLst>
  <p:sldSz cx="9144000" cy="5715000" type="screen16x1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1" autoAdjust="0"/>
    <p:restoredTop sz="94756" autoAdjust="0"/>
  </p:normalViewPr>
  <p:slideViewPr>
    <p:cSldViewPr snapToGrid="0" snapToObjects="1">
      <p:cViewPr varScale="1">
        <p:scale>
          <a:sx n="92" d="100"/>
          <a:sy n="92" d="100"/>
        </p:scale>
        <p:origin x="45" y="699"/>
      </p:cViewPr>
      <p:guideLst>
        <p:guide orient="horz" pos="4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4D45-7D75-0746-A2FA-EC7BB38F126C}" type="datetime1">
              <a:rPr lang="de-DE" smtClean="0"/>
              <a:t>03.05.2018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07EFA-1AF5-934E-B8AB-BC2D1AD23D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66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B030-F739-C84D-8C3A-CD6A73BD6618}" type="datetime1">
              <a:rPr lang="de-DE" smtClean="0"/>
              <a:t>03.05.2018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2E363-0FA3-1A42-A4C1-CCF7B34EB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533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el 53"/>
          <p:cNvSpPr>
            <a:spLocks noGrp="1"/>
          </p:cNvSpPr>
          <p:nvPr>
            <p:ph type="title"/>
          </p:nvPr>
        </p:nvSpPr>
        <p:spPr>
          <a:xfrm>
            <a:off x="457200" y="1537804"/>
            <a:ext cx="8229600" cy="711323"/>
          </a:xfrm>
          <a:prstGeom prst="rect">
            <a:avLst/>
          </a:prstGeom>
        </p:spPr>
        <p:txBody>
          <a:bodyPr vert="horz"/>
          <a:lstStyle>
            <a:lvl1pPr>
              <a:defRPr sz="3400" kern="1200" cap="all" spc="100" baseline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5" name="Textplatzhalter 58"/>
          <p:cNvSpPr>
            <a:spLocks noGrp="1"/>
          </p:cNvSpPr>
          <p:nvPr>
            <p:ph type="body" sz="quarter" idx="13"/>
          </p:nvPr>
        </p:nvSpPr>
        <p:spPr>
          <a:xfrm>
            <a:off x="1645473" y="2395747"/>
            <a:ext cx="5853054" cy="531813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34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4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5"/>
          </p:nvPr>
        </p:nvSpPr>
        <p:spPr>
          <a:xfrm>
            <a:off x="4647600" y="1314450"/>
            <a:ext cx="40392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6"/>
          </p:nvPr>
        </p:nvSpPr>
        <p:spPr>
          <a:xfrm>
            <a:off x="4647600" y="3305728"/>
            <a:ext cx="40392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half" idx="17"/>
          </p:nvPr>
        </p:nvSpPr>
        <p:spPr>
          <a:xfrm>
            <a:off x="457200" y="1314450"/>
            <a:ext cx="4038600" cy="3670506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899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16"/>
          </p:nvPr>
        </p:nvSpPr>
        <p:spPr>
          <a:xfrm>
            <a:off x="4647600" y="1314450"/>
            <a:ext cx="40392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sz="half" idx="17"/>
          </p:nvPr>
        </p:nvSpPr>
        <p:spPr>
          <a:xfrm>
            <a:off x="4647600" y="3305728"/>
            <a:ext cx="40392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half" idx="18"/>
          </p:nvPr>
        </p:nvSpPr>
        <p:spPr>
          <a:xfrm>
            <a:off x="457200" y="1314450"/>
            <a:ext cx="40386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half" idx="19"/>
          </p:nvPr>
        </p:nvSpPr>
        <p:spPr>
          <a:xfrm>
            <a:off x="457200" y="3305728"/>
            <a:ext cx="40386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1402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455612" y="1319240"/>
            <a:ext cx="4040188" cy="535372"/>
          </a:xfrm>
        </p:spPr>
        <p:txBody>
          <a:bodyPr anchor="t" anchorCtr="0"/>
          <a:lstStyle>
            <a:lvl1pPr marL="0" indent="0">
              <a:buNone/>
              <a:defRPr sz="2400" b="0" i="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9" name="Inhaltsplatzhalter 2"/>
          <p:cNvSpPr>
            <a:spLocks noGrp="1"/>
          </p:cNvSpPr>
          <p:nvPr>
            <p:ph sz="half" idx="13"/>
          </p:nvPr>
        </p:nvSpPr>
        <p:spPr>
          <a:xfrm>
            <a:off x="457200" y="1944415"/>
            <a:ext cx="4038600" cy="3040542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half" idx="14"/>
          </p:nvPr>
        </p:nvSpPr>
        <p:spPr>
          <a:xfrm>
            <a:off x="4648200" y="1944415"/>
            <a:ext cx="4038600" cy="3040542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idx="15"/>
          </p:nvPr>
        </p:nvSpPr>
        <p:spPr>
          <a:xfrm>
            <a:off x="4648200" y="1314450"/>
            <a:ext cx="4040188" cy="535372"/>
          </a:xfrm>
        </p:spPr>
        <p:txBody>
          <a:bodyPr anchor="t" anchorCtr="0"/>
          <a:lstStyle>
            <a:lvl1pPr marL="0" indent="0">
              <a:buNone/>
              <a:defRPr sz="2400" b="0" i="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159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5248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</p:spTree>
    <p:extLst>
      <p:ext uri="{BB962C8B-B14F-4D97-AF65-F5344CB8AC3E}">
        <p14:creationId xmlns:p14="http://schemas.microsoft.com/office/powerpoint/2010/main" val="79688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apitel-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Kapiteltrennung_gruen_00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3375"/>
          <a:stretch/>
        </p:blipFill>
        <p:spPr>
          <a:xfrm>
            <a:off x="0" y="1704976"/>
            <a:ext cx="9144000" cy="3600449"/>
          </a:xfrm>
          <a:prstGeom prst="rect">
            <a:avLst/>
          </a:prstGeom>
        </p:spPr>
      </p:pic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7740" y="1025462"/>
            <a:ext cx="7216140" cy="6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Untertitel einfügen </a:t>
            </a:r>
          </a:p>
        </p:txBody>
      </p:sp>
    </p:spTree>
    <p:extLst>
      <p:ext uri="{BB962C8B-B14F-4D97-AF65-F5344CB8AC3E}">
        <p14:creationId xmlns:p14="http://schemas.microsoft.com/office/powerpoint/2010/main" val="12547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7740" y="1025462"/>
            <a:ext cx="7216140" cy="6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Untertitel einfügen </a:t>
            </a:r>
          </a:p>
        </p:txBody>
      </p:sp>
      <p:pic>
        <p:nvPicPr>
          <p:cNvPr id="8" name="Bildplatzhalter 7" descr="Kapiteltrennung_gruen_00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019" r="21454" b="-52"/>
          <a:stretch/>
        </p:blipFill>
        <p:spPr>
          <a:xfrm>
            <a:off x="0" y="1704975"/>
            <a:ext cx="9144000" cy="36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-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 descr="Kapiteltrennung_gruen_0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017" r="22931" b="1"/>
          <a:stretch/>
        </p:blipFill>
        <p:spPr>
          <a:xfrm>
            <a:off x="0" y="1704975"/>
            <a:ext cx="9144000" cy="3600449"/>
          </a:xfrm>
          <a:prstGeom prst="rect">
            <a:avLst/>
          </a:prstGeom>
        </p:spPr>
      </p:pic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7740" y="1025462"/>
            <a:ext cx="7216140" cy="6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Untertitel einfügen </a:t>
            </a:r>
          </a:p>
        </p:txBody>
      </p:sp>
    </p:spTree>
    <p:extLst>
      <p:ext uri="{BB962C8B-B14F-4D97-AF65-F5344CB8AC3E}">
        <p14:creationId xmlns:p14="http://schemas.microsoft.com/office/powerpoint/2010/main" val="353422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-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Kapiteltrennung_gruen_00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r="12259" b="14"/>
          <a:stretch/>
        </p:blipFill>
        <p:spPr>
          <a:xfrm>
            <a:off x="0" y="1704975"/>
            <a:ext cx="9144000" cy="3600450"/>
          </a:xfrm>
          <a:prstGeom prst="rect">
            <a:avLst/>
          </a:prstGeom>
        </p:spPr>
      </p:pic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7740" y="1025462"/>
            <a:ext cx="7216140" cy="6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Untertitel einfügen </a:t>
            </a:r>
          </a:p>
        </p:txBody>
      </p:sp>
    </p:spTree>
    <p:extLst>
      <p:ext uri="{BB962C8B-B14F-4D97-AF65-F5344CB8AC3E}">
        <p14:creationId xmlns:p14="http://schemas.microsoft.com/office/powerpoint/2010/main" val="23863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-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t="2017" r="6458" b="-1"/>
          <a:stretch/>
        </p:blipFill>
        <p:spPr>
          <a:xfrm>
            <a:off x="0" y="1704975"/>
            <a:ext cx="9140774" cy="3600450"/>
          </a:xfrm>
          <a:prstGeom prst="rect">
            <a:avLst/>
          </a:prstGeom>
        </p:spPr>
      </p:pic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7740" y="1025462"/>
            <a:ext cx="7216140" cy="6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Untertitel einfügen </a:t>
            </a:r>
          </a:p>
        </p:txBody>
      </p:sp>
    </p:spTree>
    <p:extLst>
      <p:ext uri="{BB962C8B-B14F-4D97-AF65-F5344CB8AC3E}">
        <p14:creationId xmlns:p14="http://schemas.microsoft.com/office/powerpoint/2010/main" val="71979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-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Kapiteltrennung_gruen_00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3375"/>
          <a:stretch/>
        </p:blipFill>
        <p:spPr>
          <a:xfrm>
            <a:off x="0" y="1704976"/>
            <a:ext cx="9144000" cy="3600449"/>
          </a:xfrm>
          <a:prstGeom prst="rect">
            <a:avLst/>
          </a:prstGeom>
        </p:spPr>
      </p:pic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7740" y="1025462"/>
            <a:ext cx="7216140" cy="6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cap="all" spc="1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de-DE" dirty="0"/>
              <a:t>Untertitel einfügen </a:t>
            </a:r>
          </a:p>
        </p:txBody>
      </p:sp>
    </p:spTree>
    <p:extLst>
      <p:ext uri="{BB962C8B-B14F-4D97-AF65-F5344CB8AC3E}">
        <p14:creationId xmlns:p14="http://schemas.microsoft.com/office/powerpoint/2010/main" val="390823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314450"/>
            <a:ext cx="8229600" cy="3670506"/>
          </a:xfrm>
        </p:spPr>
        <p:txBody>
          <a:bodyPr/>
          <a:lstStyle>
            <a:lvl1pPr indent="-34200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966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14449"/>
            <a:ext cx="4038600" cy="3670507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4648200" y="1314449"/>
            <a:ext cx="4038600" cy="3670507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951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/>
          <p:cNvSpPr>
            <a:spLocks noGrp="1"/>
          </p:cNvSpPr>
          <p:nvPr>
            <p:ph type="dt" sz="half" idx="14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82290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457200" y="3305728"/>
            <a:ext cx="8229000" cy="1679228"/>
          </a:xfrm>
        </p:spPr>
        <p:txBody>
          <a:bodyPr/>
          <a:lstStyle>
            <a:lvl1pPr>
              <a:defRPr sz="2400" baseline="0"/>
            </a:lvl1pPr>
            <a:lvl2pPr>
              <a:defRPr sz="2100" baseline="0"/>
            </a:lvl2pPr>
            <a:lvl3pPr>
              <a:defRPr sz="18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8922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0" y="0"/>
            <a:ext cx="9144000" cy="3004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latin typeface="Open San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0" y="1364999"/>
            <a:ext cx="9144000" cy="9019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latin typeface="Open Sans"/>
            </a:endParaRPr>
          </a:p>
        </p:txBody>
      </p:sp>
      <p:pic>
        <p:nvPicPr>
          <p:cNvPr id="32" name="Bild 31" descr="Titel1_Powerpoint_Vorl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r="22163"/>
          <a:stretch/>
        </p:blipFill>
        <p:spPr>
          <a:xfrm>
            <a:off x="0" y="3006560"/>
            <a:ext cx="9144000" cy="270844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9" y="203292"/>
            <a:ext cx="1896552" cy="9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3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Open Sans Cond Light"/>
          <a:ea typeface="+mj-ea"/>
          <a:cs typeface="Open Sans Cond Light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bg1"/>
          </a:solidFill>
          <a:latin typeface="Open Sans Cond Light"/>
          <a:ea typeface="+mn-ea"/>
          <a:cs typeface="Open Sans Cond Light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Open Sans Cond Light"/>
          <a:ea typeface="+mn-ea"/>
          <a:cs typeface="Open Sans Cond Light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Open Sans Cond Light"/>
          <a:ea typeface="+mn-ea"/>
          <a:cs typeface="Open Sans Cond Light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Open Sans Cond Light"/>
          <a:ea typeface="+mn-ea"/>
          <a:cs typeface="Open Sans Cond Light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Open Sans Cond Light"/>
          <a:ea typeface="+mn-ea"/>
          <a:cs typeface="Open Sans Con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0" y="5314950"/>
            <a:ext cx="9144000" cy="400050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endParaRPr lang="de-DE" kern="0">
              <a:solidFill>
                <a:srgbClr val="FFFFF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" y="0"/>
            <a:ext cx="9144000" cy="933603"/>
          </a:xfrm>
          <a:prstGeom prst="rect">
            <a:avLst/>
          </a:prstGeom>
          <a:gradFill flip="none" rotWithShape="0">
            <a:gsLst>
              <a:gs pos="50000">
                <a:srgbClr val="BED600">
                  <a:lumMod val="90000"/>
                </a:srgbClr>
              </a:gs>
              <a:gs pos="100000">
                <a:srgbClr val="BED600">
                  <a:lumMod val="100000"/>
                </a:srgbClr>
              </a:gs>
            </a:gsLst>
            <a:lin ang="9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endParaRPr lang="de-DE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" y="154704"/>
            <a:ext cx="1260587" cy="624194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933602"/>
            <a:ext cx="9144000" cy="43813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endParaRPr lang="de-DE" kern="0">
              <a:solidFill>
                <a:srgbClr val="FFFFF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2"/>
            <a:ext cx="9144000" cy="933603"/>
          </a:xfrm>
          <a:prstGeom prst="rect">
            <a:avLst/>
          </a:prstGeom>
          <a:gradFill flip="none" rotWithShape="0">
            <a:gsLst>
              <a:gs pos="50000">
                <a:srgbClr val="BED600">
                  <a:lumMod val="92000"/>
                </a:srgbClr>
              </a:gs>
              <a:gs pos="100000">
                <a:srgbClr val="BED600">
                  <a:lumMod val="100000"/>
                </a:srgbClr>
              </a:gs>
            </a:gsLst>
            <a:lin ang="6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endParaRPr lang="de-DE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0" y="933602"/>
            <a:ext cx="9144000" cy="438134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de-DE" kern="0">
                <a:solidFill>
                  <a:srgbClr val="FFFFF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5314950"/>
            <a:ext cx="9144000" cy="400050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endParaRPr lang="de-DE" kern="0">
              <a:solidFill>
                <a:srgbClr val="FFFFFF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390037"/>
            <a:ext cx="2133600" cy="25146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‹Nr.›</a:t>
            </a:fld>
            <a:endParaRPr lang="de-DE" kern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90037"/>
            <a:ext cx="2895600" cy="25146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000" baseline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defTabSz="914400">
              <a:defRPr/>
            </a:pPr>
            <a:endParaRPr lang="de-DE" kern="0"/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" y="154704"/>
            <a:ext cx="1260587" cy="62419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600" cy="36705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0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1" r:id="rId3"/>
    <p:sldLayoutId id="2147483699" r:id="rId4"/>
    <p:sldLayoutId id="2147483700" r:id="rId5"/>
    <p:sldLayoutId id="2147483696" r:id="rId6"/>
    <p:sldLayoutId id="2147483697" r:id="rId7"/>
    <p:sldLayoutId id="2147483698" r:id="rId8"/>
    <p:sldLayoutId id="2147483708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 cap="all" spc="100" baseline="0">
          <a:solidFill>
            <a:schemeClr val="tx2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1pPr>
    </p:titleStyle>
    <p:bodyStyle>
      <a:lvl1pPr marL="342900" indent="-342000" algn="l" defTabSz="457200" rtl="0" eaLnBrk="1" latinLnBrk="0" hangingPunct="1">
        <a:spcBef>
          <a:spcPct val="20000"/>
        </a:spcBef>
        <a:buFontTx/>
        <a:buBlip>
          <a:blip r:embed="rId12"/>
        </a:buBlip>
        <a:defRPr sz="2400" kern="1200" baseline="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1pPr>
      <a:lvl2pPr marL="914400" indent="-457200" algn="l" defTabSz="457200" rtl="0" eaLnBrk="1" latinLnBrk="0" hangingPunct="1">
        <a:spcBef>
          <a:spcPct val="20000"/>
        </a:spcBef>
        <a:buFontTx/>
        <a:buBlip>
          <a:blip r:embed="rId12"/>
        </a:buBlip>
        <a:defRPr sz="2100" kern="1200" baseline="0">
          <a:solidFill>
            <a:schemeClr val="bg1"/>
          </a:solidFill>
          <a:latin typeface="Open Sans Condensed Light" panose="020B0306030504020204" pitchFamily="34" charset="0"/>
          <a:ea typeface="+mn-ea"/>
          <a:cs typeface="+mn-cs"/>
        </a:defRPr>
      </a:lvl2pPr>
      <a:lvl3pPr marL="1143000" indent="-396000" algn="l" defTabSz="457200" rtl="0" eaLnBrk="1" latinLnBrk="0" hangingPunct="1">
        <a:spcBef>
          <a:spcPct val="20000"/>
        </a:spcBef>
        <a:buFontTx/>
        <a:buBlip>
          <a:blip r:embed="rId12"/>
        </a:buBlip>
        <a:defRPr sz="1800" kern="1200" baseline="0">
          <a:solidFill>
            <a:schemeClr val="bg1"/>
          </a:solidFill>
          <a:latin typeface="Open Sans Condensed Light" panose="020B0306030504020204" pitchFamily="34" charset="0"/>
          <a:ea typeface="+mn-ea"/>
          <a:cs typeface="+mn-cs"/>
        </a:defRPr>
      </a:lvl3pPr>
      <a:lvl4pPr marL="1600200" indent="-396000" algn="l" defTabSz="457200" rtl="0" eaLnBrk="1" latinLnBrk="0" hangingPunct="1">
        <a:spcBef>
          <a:spcPct val="20000"/>
        </a:spcBef>
        <a:buFontTx/>
        <a:buBlip>
          <a:blip r:embed="rId12"/>
        </a:buBlip>
        <a:defRPr sz="1800" kern="1200" baseline="0">
          <a:solidFill>
            <a:schemeClr val="bg1"/>
          </a:solidFill>
          <a:latin typeface="Open Sans Condensed Light" panose="020B0306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Open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ve.mitre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yara.readthedocs.io/" TargetMode="External"/><Relationship Id="rId13" Type="http://schemas.openxmlformats.org/officeDocument/2006/relationships/hyperlink" Target="https://malwr.com/" TargetMode="External"/><Relationship Id="rId3" Type="http://schemas.openxmlformats.org/officeDocument/2006/relationships/hyperlink" Target="https://attack.mitre.org/wiki/ATT&amp;CK_Matrix" TargetMode="External"/><Relationship Id="rId7" Type="http://schemas.openxmlformats.org/officeDocument/2006/relationships/hyperlink" Target="https://cve.mitre.org/" TargetMode="External"/><Relationship Id="rId12" Type="http://schemas.openxmlformats.org/officeDocument/2006/relationships/hyperlink" Target="https://cuckoosandbox.org/" TargetMode="External"/><Relationship Id="rId2" Type="http://schemas.openxmlformats.org/officeDocument/2006/relationships/hyperlink" Target="https://securedorg.github.io/RE10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irustotal.com/" TargetMode="External"/><Relationship Id="rId11" Type="http://schemas.openxmlformats.org/officeDocument/2006/relationships/hyperlink" Target="http://www.misp-project.org/" TargetMode="External"/><Relationship Id="rId5" Type="http://schemas.openxmlformats.org/officeDocument/2006/relationships/hyperlink" Target="https://www.intel.com/content/www/us/en/architecture-and-technology/64-ia-32-architectures-software-developer-vol-2a-manual.html" TargetMode="External"/><Relationship Id="rId10" Type="http://schemas.openxmlformats.org/officeDocument/2006/relationships/hyperlink" Target="https://github.com/Neo23x0/sigma/tree/master/rules" TargetMode="External"/><Relationship Id="rId4" Type="http://schemas.openxmlformats.org/officeDocument/2006/relationships/hyperlink" Target="http://msdn.microsoft.com/" TargetMode="External"/><Relationship Id="rId9" Type="http://schemas.openxmlformats.org/officeDocument/2006/relationships/hyperlink" Target="https://www.bsk-consulting.de/2015/02/16/write-simple-sound-yara-rules/" TargetMode="External"/><Relationship Id="rId14" Type="http://schemas.openxmlformats.org/officeDocument/2006/relationships/hyperlink" Target="https://www.hex-rays.com/products/ida/support/download_freeware.shtml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shipp/awesome-malware-analysis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69622"/>
            <a:ext cx="8229600" cy="898566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Analyse von Malware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645473" y="2276935"/>
            <a:ext cx="5853054" cy="719605"/>
          </a:xfrm>
          <a:prstGeom prst="rect">
            <a:avLst/>
          </a:prstGeom>
        </p:spPr>
        <p:txBody>
          <a:bodyPr anchor="ctr"/>
          <a:lstStyle/>
          <a:p>
            <a:r>
              <a:rPr lang="de-DE" dirty="0"/>
              <a:t>Security Lab – 05.04.2018</a:t>
            </a:r>
          </a:p>
        </p:txBody>
      </p:sp>
    </p:spTree>
    <p:extLst>
      <p:ext uri="{BB962C8B-B14F-4D97-AF65-F5344CB8AC3E}">
        <p14:creationId xmlns:p14="http://schemas.microsoft.com/office/powerpoint/2010/main" val="818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Exploitationcode</a:t>
            </a:r>
            <a:r>
              <a:rPr lang="en-US" dirty="0"/>
              <a:t> + </a:t>
            </a:r>
            <a:r>
              <a:rPr lang="en-US" dirty="0" err="1"/>
              <a:t>Infektionscode</a:t>
            </a:r>
            <a:r>
              <a:rPr lang="en-US" dirty="0"/>
              <a:t> = Payload Deliverable</a:t>
            </a:r>
          </a:p>
          <a:p>
            <a:r>
              <a:rPr lang="en-US" dirty="0"/>
              <a:t>Z.B. Phishing .DOCX + VBA </a:t>
            </a:r>
            <a:r>
              <a:rPr lang="en-US" dirty="0" err="1"/>
              <a:t>Makro</a:t>
            </a:r>
            <a:r>
              <a:rPr lang="en-US" dirty="0"/>
              <a:t> Downloader</a:t>
            </a:r>
          </a:p>
          <a:p>
            <a:pPr marL="900" indent="0">
              <a:buNone/>
            </a:pPr>
            <a:endParaRPr lang="en-US" dirty="0"/>
          </a:p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:</a:t>
            </a:r>
          </a:p>
          <a:p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bekanntes</a:t>
            </a:r>
            <a:r>
              <a:rPr lang="en-US" dirty="0"/>
              <a:t> Framework </a:t>
            </a:r>
            <a:r>
              <a:rPr lang="en-US" dirty="0" err="1"/>
              <a:t>verwendet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Erstellen</a:t>
            </a:r>
            <a:r>
              <a:rPr lang="en-US" dirty="0"/>
              <a:t> des Payloads</a:t>
            </a:r>
          </a:p>
          <a:p>
            <a:pPr lvl="1"/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Verschleierung</a:t>
            </a:r>
            <a:endParaRPr lang="en-US" dirty="0"/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Techniken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eingesetzt</a:t>
            </a:r>
            <a:r>
              <a:rPr lang="en-US" dirty="0"/>
              <a:t>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10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CKC - weaponization</a:t>
            </a:r>
          </a:p>
        </p:txBody>
      </p:sp>
    </p:spTree>
    <p:extLst>
      <p:ext uri="{BB962C8B-B14F-4D97-AF65-F5344CB8AC3E}">
        <p14:creationId xmlns:p14="http://schemas.microsoft.com/office/powerpoint/2010/main" val="214010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01" y="1314450"/>
            <a:ext cx="8731875" cy="3670506"/>
          </a:xfrm>
        </p:spPr>
        <p:txBody>
          <a:bodyPr/>
          <a:lstStyle/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:</a:t>
            </a:r>
          </a:p>
          <a:p>
            <a:r>
              <a:rPr lang="de-DE" dirty="0"/>
              <a:t>Auf welcher Weise kommt die Malware zum Zielrechner?</a:t>
            </a:r>
          </a:p>
          <a:p>
            <a:pPr lvl="1"/>
            <a:r>
              <a:rPr lang="de-DE" dirty="0"/>
              <a:t>Per Mail: Im Anhang oder über einen Link</a:t>
            </a:r>
          </a:p>
          <a:p>
            <a:pPr lvl="1"/>
            <a:r>
              <a:rPr lang="de-DE" dirty="0"/>
              <a:t>Per Website: </a:t>
            </a:r>
            <a:r>
              <a:rPr lang="de-DE" dirty="0" err="1"/>
              <a:t>Watering</a:t>
            </a:r>
            <a:r>
              <a:rPr lang="de-DE" dirty="0"/>
              <a:t> Hole </a:t>
            </a:r>
            <a:r>
              <a:rPr lang="de-DE" dirty="0" err="1"/>
              <a:t>Attack</a:t>
            </a:r>
            <a:endParaRPr lang="de-DE" dirty="0"/>
          </a:p>
          <a:p>
            <a:pPr lvl="1"/>
            <a:r>
              <a:rPr lang="de-DE" dirty="0"/>
              <a:t>Über </a:t>
            </a:r>
            <a:r>
              <a:rPr lang="de-DE" dirty="0" err="1"/>
              <a:t>ungepatchte</a:t>
            </a:r>
            <a:r>
              <a:rPr lang="de-DE" dirty="0"/>
              <a:t> Programme</a:t>
            </a:r>
          </a:p>
          <a:p>
            <a:pPr lvl="1"/>
            <a:r>
              <a:rPr lang="de-DE" dirty="0"/>
              <a:t>Über Sicherheitslücken in Systemen</a:t>
            </a:r>
          </a:p>
          <a:p>
            <a:pPr lvl="1"/>
            <a:r>
              <a:rPr lang="de-DE" dirty="0"/>
              <a:t>Mit Medien und Devices (USB, CDs, Smartphones)</a:t>
            </a:r>
          </a:p>
          <a:p>
            <a:pPr lvl="1"/>
            <a:r>
              <a:rPr lang="de-DE" dirty="0"/>
              <a:t>Selten über unbekannte Sicherheitslücken (Zero Days)</a:t>
            </a:r>
          </a:p>
          <a:p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bestehende</a:t>
            </a:r>
            <a:r>
              <a:rPr lang="en-US" dirty="0"/>
              <a:t> </a:t>
            </a:r>
            <a:r>
              <a:rPr lang="en-US" dirty="0" err="1"/>
              <a:t>Lücken</a:t>
            </a:r>
            <a:r>
              <a:rPr lang="en-US" dirty="0"/>
              <a:t> die </a:t>
            </a:r>
            <a:r>
              <a:rPr lang="en-US" dirty="0" err="1"/>
              <a:t>geschlossen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11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CKC - Delivery</a:t>
            </a:r>
          </a:p>
        </p:txBody>
      </p:sp>
    </p:spTree>
    <p:extLst>
      <p:ext uri="{BB962C8B-B14F-4D97-AF65-F5344CB8AC3E}">
        <p14:creationId xmlns:p14="http://schemas.microsoft.com/office/powerpoint/2010/main" val="269419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E8E594-ECAF-41D8-8C85-D1B8F2E224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BB165-26BB-4962-8EAF-FA28530C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3200BE-7DB0-4985-9E37-C07CFE247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12</a:t>
            </a:fld>
            <a:endParaRPr lang="de-DE" kern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48F3A7-829D-48B4-831B-0BFAFA3A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CKC </a:t>
            </a:r>
            <a:r>
              <a:rPr lang="de-DE" dirty="0" err="1"/>
              <a:t>Delivery</a:t>
            </a:r>
            <a:r>
              <a:rPr lang="de-DE" dirty="0"/>
              <a:t> via mail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6BBB4A-8979-4E3C-A090-4BCCD1E65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45" y="731519"/>
            <a:ext cx="5776564" cy="48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1997A7-6CB6-4274-ABA0-248EB695E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de-DE" dirty="0"/>
              <a:t>Analysefragen:</a:t>
            </a:r>
          </a:p>
          <a:p>
            <a:r>
              <a:rPr lang="de-DE" dirty="0"/>
              <a:t>Malware kann einen Rechner infizieren, entweder</a:t>
            </a:r>
          </a:p>
          <a:p>
            <a:pPr lvl="1"/>
            <a:r>
              <a:rPr lang="de-DE" dirty="0"/>
              <a:t>Über einen Exploit, der eine Sicherheitslücke ausnutzt</a:t>
            </a:r>
          </a:p>
          <a:p>
            <a:pPr lvl="2"/>
            <a:r>
              <a:rPr lang="de-DE" dirty="0">
                <a:hlinkClick r:id="rId2"/>
              </a:rPr>
              <a:t>CVE-Nummer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Oder per </a:t>
            </a:r>
            <a:r>
              <a:rPr lang="de-DE" dirty="0" err="1"/>
              <a:t>Social</a:t>
            </a:r>
            <a:r>
              <a:rPr lang="de-DE" dirty="0"/>
              <a:t> Engineering, indem der Benutzer freundlich gefragt wird die Malware zu installieren</a:t>
            </a:r>
          </a:p>
          <a:p>
            <a:r>
              <a:rPr lang="de-DE" dirty="0"/>
              <a:t>Gibt es bestehende Lücken?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C41135-3C81-42CC-8750-DEA58423B3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4F70CF-00FE-4D09-AFA4-0903C499E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C56BE6-E1D2-4CE4-A232-A040CAB5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13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E6186B6-0E7B-4AB2-8B65-F917133C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CKC -Exploitation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20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90C2A6-1E4F-43D7-8D72-22E08ACE4A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1917CD-C0BB-46F3-8A04-0D0B4674D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FDB5BC-9AAA-42E5-82BC-0E92755EC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14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3F5B21D-CE52-4B41-8FB2-F7871C91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docs </a:t>
            </a:r>
            <a:r>
              <a:rPr lang="en-US" err="1"/>
              <a:t>mit</a:t>
            </a:r>
            <a:r>
              <a:rPr lang="en-US"/>
              <a:t> VBA </a:t>
            </a:r>
            <a:r>
              <a:rPr lang="en-US" err="1"/>
              <a:t>Makro</a:t>
            </a:r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5B84E5-24D5-4DC6-9191-A57773E4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" y="1682303"/>
            <a:ext cx="4376671" cy="32825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DCF595-D343-479E-87DE-B83697317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77" y="1682303"/>
            <a:ext cx="4376670" cy="3282503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272E552C-8732-48E9-8293-17B7C751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09" y="1047422"/>
            <a:ext cx="6437291" cy="1071154"/>
          </a:xfrm>
        </p:spPr>
        <p:txBody>
          <a:bodyPr/>
          <a:lstStyle/>
          <a:p>
            <a:pPr marL="900" indent="0">
              <a:buNone/>
            </a:pPr>
            <a:r>
              <a:rPr lang="en-US" dirty="0"/>
              <a:t>Phishing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Ausführung</a:t>
            </a:r>
            <a:r>
              <a:rPr lang="en-US" dirty="0"/>
              <a:t> des </a:t>
            </a:r>
            <a:r>
              <a:rPr lang="en-US" dirty="0" err="1"/>
              <a:t>Makros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0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1. Office Dokument per Mail Anhang</a:t>
            </a:r>
          </a:p>
          <a:p>
            <a:pPr lvl="1"/>
            <a:r>
              <a:rPr lang="de-DE" sz="1300" dirty="0" err="1"/>
              <a:t>file</a:t>
            </a:r>
            <a:r>
              <a:rPr lang="de-DE" sz="1300" dirty="0"/>
              <a:t> --&gt; Microsoft Word 2007+ (Zip Struktur mit XML Dateien </a:t>
            </a:r>
            <a:r>
              <a:rPr lang="de-DE" sz="1300" dirty="0">
                <a:sym typeface="Wingdings" panose="05000000000000000000" pitchFamily="2" charset="2"/>
              </a:rPr>
              <a:t></a:t>
            </a:r>
            <a:r>
              <a:rPr lang="de-DE" sz="1300" dirty="0"/>
              <a:t> </a:t>
            </a:r>
            <a:r>
              <a:rPr lang="de-DE" sz="1300" dirty="0" err="1"/>
              <a:t>unzip</a:t>
            </a:r>
            <a:r>
              <a:rPr lang="de-DE" sz="1300" dirty="0"/>
              <a:t>)</a:t>
            </a:r>
          </a:p>
          <a:p>
            <a:r>
              <a:rPr lang="de-DE" sz="1600" dirty="0"/>
              <a:t>2. Dokument mit VBA Makro; Was tut es?</a:t>
            </a:r>
          </a:p>
          <a:p>
            <a:pPr lvl="1"/>
            <a:r>
              <a:rPr lang="de-DE" sz="1300" dirty="0"/>
              <a:t> --&gt; Downloader der andere Malware </a:t>
            </a:r>
            <a:r>
              <a:rPr lang="de-DE" sz="1300" dirty="0" err="1"/>
              <a:t>nachläd</a:t>
            </a:r>
            <a:endParaRPr lang="de-DE" sz="1300" dirty="0"/>
          </a:p>
          <a:p>
            <a:r>
              <a:rPr lang="de-DE" sz="1600" dirty="0"/>
              <a:t>3. Damit das Makro ausgeführt werden kann: </a:t>
            </a:r>
            <a:r>
              <a:rPr lang="de-DE" sz="1600" dirty="0" err="1"/>
              <a:t>Enable</a:t>
            </a:r>
            <a:r>
              <a:rPr lang="de-DE" sz="1600" dirty="0"/>
              <a:t> </a:t>
            </a:r>
            <a:r>
              <a:rPr lang="de-DE" sz="1600" dirty="0" err="1"/>
              <a:t>Editing</a:t>
            </a:r>
            <a:r>
              <a:rPr lang="de-DE" sz="1600" dirty="0"/>
              <a:t> + Content</a:t>
            </a:r>
          </a:p>
          <a:p>
            <a:r>
              <a:rPr lang="de-DE" sz="1600" dirty="0"/>
              <a:t>4. </a:t>
            </a:r>
            <a:r>
              <a:rPr lang="de-DE" sz="1600" dirty="0" err="1"/>
              <a:t>olevba</a:t>
            </a:r>
            <a:r>
              <a:rPr lang="de-DE" sz="1600" dirty="0"/>
              <a:t> --&gt; zeigt Makro an</a:t>
            </a:r>
          </a:p>
          <a:p>
            <a:r>
              <a:rPr lang="de-DE" sz="1600" dirty="0"/>
              <a:t>5. Auto Close() --&gt; Automatische Ausführung beim Beenden</a:t>
            </a:r>
          </a:p>
          <a:p>
            <a:r>
              <a:rPr lang="de-DE" sz="1600" dirty="0"/>
              <a:t>6. Junk Code, Umbenennungen, aufgeblähter Code</a:t>
            </a:r>
          </a:p>
          <a:p>
            <a:r>
              <a:rPr lang="de-DE" sz="1600" dirty="0"/>
              <a:t>7. Zur </a:t>
            </a:r>
            <a:r>
              <a:rPr lang="de-DE" sz="1600" dirty="0" err="1"/>
              <a:t>Deobfuskierung</a:t>
            </a:r>
            <a:r>
              <a:rPr lang="de-DE" sz="1600" dirty="0"/>
              <a:t> in VM: Shell Aufrufe gegen Print Funktionen ersetzen</a:t>
            </a:r>
          </a:p>
          <a:p>
            <a:r>
              <a:rPr lang="de-DE" sz="1600" dirty="0"/>
              <a:t>    - Die C2 Server sind oft nur eine kurze Zeit online</a:t>
            </a:r>
          </a:p>
          <a:p>
            <a:r>
              <a:rPr lang="de-DE" sz="1600" dirty="0"/>
              <a:t>    - Alternative: Einsatz automatischer Sandboxen zum Nachladen</a:t>
            </a:r>
            <a:endParaRPr lang="en-US" sz="16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15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Demo: </a:t>
            </a:r>
            <a:r>
              <a:rPr lang="en-US" err="1"/>
              <a:t>Deobfuskieren</a:t>
            </a:r>
            <a:r>
              <a:rPr lang="en-US"/>
              <a:t> </a:t>
            </a:r>
            <a:r>
              <a:rPr lang="en-US" err="1"/>
              <a:t>eienes</a:t>
            </a:r>
            <a:r>
              <a:rPr lang="en-US"/>
              <a:t> VBA </a:t>
            </a:r>
            <a:r>
              <a:rPr lang="en-US" err="1"/>
              <a:t>Makros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450"/>
            <a:ext cx="7965583" cy="3670506"/>
          </a:xfrm>
        </p:spPr>
        <p:txBody>
          <a:bodyPr/>
          <a:lstStyle/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:</a:t>
            </a:r>
          </a:p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Persistenz</a:t>
            </a:r>
            <a:r>
              <a:rPr lang="en-US" dirty="0"/>
              <a:t> </a:t>
            </a:r>
            <a:r>
              <a:rPr lang="en-US" dirty="0" err="1"/>
              <a:t>hergestellt</a:t>
            </a:r>
            <a:r>
              <a:rPr lang="en-US" dirty="0"/>
              <a:t>?</a:t>
            </a:r>
          </a:p>
          <a:p>
            <a:r>
              <a:rPr lang="en-US" dirty="0" err="1"/>
              <a:t>Wird</a:t>
            </a:r>
            <a:r>
              <a:rPr lang="en-US" dirty="0"/>
              <a:t> Privilege Escalation </a:t>
            </a:r>
            <a:r>
              <a:rPr lang="en-US" dirty="0" err="1"/>
              <a:t>durchgeführt</a:t>
            </a:r>
            <a:r>
              <a:rPr lang="en-US" dirty="0"/>
              <a:t>? </a:t>
            </a:r>
            <a:r>
              <a:rPr lang="en-US" dirty="0" err="1"/>
              <a:t>Wie</a:t>
            </a:r>
            <a:r>
              <a:rPr lang="en-US" dirty="0"/>
              <a:t>?</a:t>
            </a:r>
          </a:p>
          <a:p>
            <a:r>
              <a:rPr lang="en-US" dirty="0" err="1"/>
              <a:t>Ist</a:t>
            </a:r>
            <a:r>
              <a:rPr lang="en-US" dirty="0"/>
              <a:t> die Malware </a:t>
            </a:r>
            <a:r>
              <a:rPr lang="en-US" dirty="0" err="1"/>
              <a:t>dateilos</a:t>
            </a:r>
            <a:r>
              <a:rPr lang="en-US" dirty="0"/>
              <a:t>?</a:t>
            </a:r>
          </a:p>
          <a:p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Änderungen</a:t>
            </a:r>
            <a:r>
              <a:rPr lang="en-US" dirty="0"/>
              <a:t> am System </a:t>
            </a:r>
            <a:r>
              <a:rPr lang="en-US" dirty="0" err="1"/>
              <a:t>vorgenommen</a:t>
            </a:r>
            <a:r>
              <a:rPr lang="en-US" dirty="0"/>
              <a:t>? (Rootkit / </a:t>
            </a:r>
            <a:r>
              <a:rPr lang="en-US" dirty="0" err="1"/>
              <a:t>Bootkit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16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CKC - Installation</a:t>
            </a:r>
          </a:p>
        </p:txBody>
      </p:sp>
    </p:spTree>
    <p:extLst>
      <p:ext uri="{BB962C8B-B14F-4D97-AF65-F5344CB8AC3E}">
        <p14:creationId xmlns:p14="http://schemas.microsoft.com/office/powerpoint/2010/main" val="67483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en-US" err="1"/>
              <a:t>Außerdem</a:t>
            </a:r>
            <a:r>
              <a:rPr lang="en-US"/>
              <a:t> </a:t>
            </a:r>
            <a:r>
              <a:rPr lang="en-US" err="1"/>
              <a:t>phasenübergreifend</a:t>
            </a:r>
            <a:r>
              <a:rPr lang="en-US"/>
              <a:t>:</a:t>
            </a:r>
          </a:p>
          <a:p>
            <a:r>
              <a:rPr lang="en-US" err="1"/>
              <a:t>Welche</a:t>
            </a:r>
            <a:r>
              <a:rPr lang="en-US"/>
              <a:t> Anti-</a:t>
            </a:r>
            <a:r>
              <a:rPr lang="en-US" err="1"/>
              <a:t>Analysetechniken</a:t>
            </a:r>
            <a:r>
              <a:rPr lang="en-US"/>
              <a:t> </a:t>
            </a:r>
            <a:r>
              <a:rPr lang="en-US" err="1"/>
              <a:t>werden</a:t>
            </a:r>
            <a:r>
              <a:rPr lang="en-US"/>
              <a:t> </a:t>
            </a:r>
            <a:r>
              <a:rPr lang="en-US" err="1"/>
              <a:t>eingesetzt</a:t>
            </a:r>
            <a:r>
              <a:rPr lang="en-US"/>
              <a:t>?</a:t>
            </a:r>
          </a:p>
          <a:p>
            <a:r>
              <a:rPr lang="en-US" err="1"/>
              <a:t>Welche</a:t>
            </a:r>
            <a:r>
              <a:rPr lang="en-US"/>
              <a:t> </a:t>
            </a:r>
            <a:r>
              <a:rPr lang="en-US" err="1"/>
              <a:t>Verschleierungstechniken</a:t>
            </a:r>
            <a:r>
              <a:rPr lang="en-US"/>
              <a:t> </a:t>
            </a:r>
            <a:r>
              <a:rPr lang="en-US" err="1"/>
              <a:t>werden</a:t>
            </a:r>
            <a:r>
              <a:rPr lang="en-US"/>
              <a:t> </a:t>
            </a:r>
            <a:r>
              <a:rPr lang="en-US" err="1"/>
              <a:t>eingesetzt</a:t>
            </a:r>
            <a:r>
              <a:rPr lang="en-US"/>
              <a:t>?</a:t>
            </a:r>
          </a:p>
          <a:p>
            <a:r>
              <a:rPr lang="en-US" err="1"/>
              <a:t>Wie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 die </a:t>
            </a:r>
            <a:r>
              <a:rPr lang="en-US" err="1"/>
              <a:t>Beziehung</a:t>
            </a:r>
            <a:r>
              <a:rPr lang="en-US"/>
              <a:t> </a:t>
            </a:r>
            <a:r>
              <a:rPr lang="en-US" err="1"/>
              <a:t>aller</a:t>
            </a:r>
            <a:r>
              <a:rPr lang="en-US"/>
              <a:t> </a:t>
            </a:r>
            <a:r>
              <a:rPr lang="en-US" err="1"/>
              <a:t>eingesetzter</a:t>
            </a:r>
            <a:r>
              <a:rPr lang="en-US"/>
              <a:t> Samples </a:t>
            </a:r>
            <a:r>
              <a:rPr lang="en-US" err="1"/>
              <a:t>untereinander</a:t>
            </a:r>
            <a:r>
              <a:rPr lang="en-US"/>
              <a:t>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17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</a:t>
            </a:r>
            <a:r>
              <a:rPr lang="en-US" err="1"/>
              <a:t>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4856"/>
            <a:ext cx="8229600" cy="3800100"/>
          </a:xfrm>
        </p:spPr>
        <p:txBody>
          <a:bodyPr/>
          <a:lstStyle/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:</a:t>
            </a:r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welchen</a:t>
            </a:r>
            <a:r>
              <a:rPr lang="en-US" dirty="0"/>
              <a:t> C2 </a:t>
            </a:r>
            <a:r>
              <a:rPr lang="en-US" dirty="0" err="1"/>
              <a:t>Servern</a:t>
            </a:r>
            <a:r>
              <a:rPr lang="en-US" dirty="0"/>
              <a:t> </a:t>
            </a:r>
            <a:r>
              <a:rPr lang="en-US" dirty="0" err="1"/>
              <a:t>kommuniziert</a:t>
            </a:r>
            <a:r>
              <a:rPr lang="en-US" dirty="0"/>
              <a:t> das Sample? </a:t>
            </a:r>
          </a:p>
          <a:p>
            <a:r>
              <a:rPr lang="en-US" dirty="0"/>
              <a:t>Auf </a:t>
            </a:r>
            <a:r>
              <a:rPr lang="en-US" dirty="0" err="1"/>
              <a:t>welche</a:t>
            </a:r>
            <a:r>
              <a:rPr lang="en-US" dirty="0"/>
              <a:t> Weise? </a:t>
            </a:r>
            <a:r>
              <a:rPr lang="en-US" dirty="0" err="1"/>
              <a:t>Eigenes</a:t>
            </a:r>
            <a:r>
              <a:rPr lang="en-US" dirty="0"/>
              <a:t> </a:t>
            </a:r>
            <a:r>
              <a:rPr lang="en-US" dirty="0" err="1"/>
              <a:t>Protokoll</a:t>
            </a:r>
            <a:r>
              <a:rPr lang="en-US" dirty="0"/>
              <a:t>?</a:t>
            </a:r>
          </a:p>
          <a:p>
            <a:r>
              <a:rPr lang="en-US" dirty="0" err="1"/>
              <a:t>Werden</a:t>
            </a:r>
            <a:r>
              <a:rPr lang="en-US" dirty="0"/>
              <a:t> Samples / Module </a:t>
            </a:r>
            <a:r>
              <a:rPr lang="en-US" dirty="0" err="1"/>
              <a:t>nachgeladen</a:t>
            </a:r>
            <a:r>
              <a:rPr lang="en-US" dirty="0"/>
              <a:t>?</a:t>
            </a:r>
          </a:p>
          <a:p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Kommandos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Empfangen</a:t>
            </a:r>
            <a:r>
              <a:rPr lang="en-US" dirty="0"/>
              <a:t>?</a:t>
            </a:r>
          </a:p>
          <a:p>
            <a:endParaRPr lang="en-US" dirty="0"/>
          </a:p>
          <a:p>
            <a:pPr marL="90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18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CKC– Command and Control</a:t>
            </a:r>
          </a:p>
        </p:txBody>
      </p:sp>
    </p:spTree>
    <p:extLst>
      <p:ext uri="{BB962C8B-B14F-4D97-AF65-F5344CB8AC3E}">
        <p14:creationId xmlns:p14="http://schemas.microsoft.com/office/powerpoint/2010/main" val="212774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:</a:t>
            </a:r>
          </a:p>
          <a:p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Rechner</a:t>
            </a:r>
            <a:r>
              <a:rPr lang="en-US" dirty="0"/>
              <a:t> </a:t>
            </a:r>
            <a:r>
              <a:rPr lang="en-US" dirty="0" err="1"/>
              <a:t>betroffen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mehrere</a:t>
            </a:r>
            <a:r>
              <a:rPr lang="en-US" dirty="0"/>
              <a:t>?</a:t>
            </a:r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Weiterverbreitung</a:t>
            </a:r>
            <a:r>
              <a:rPr lang="en-US" dirty="0"/>
              <a:t> </a:t>
            </a:r>
            <a:r>
              <a:rPr lang="en-US" dirty="0" err="1"/>
              <a:t>bringt</a:t>
            </a:r>
            <a:r>
              <a:rPr lang="en-US" dirty="0"/>
              <a:t> das Sample </a:t>
            </a:r>
            <a:r>
              <a:rPr lang="en-US" dirty="0" err="1"/>
              <a:t>mit</a:t>
            </a:r>
            <a:r>
              <a:rPr lang="en-US" dirty="0"/>
              <a:t>?</a:t>
            </a:r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Systeme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gefährdet</a:t>
            </a:r>
            <a:r>
              <a:rPr lang="en-US" dirty="0"/>
              <a:t>?</a:t>
            </a:r>
          </a:p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in der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betroffen</a:t>
            </a:r>
            <a:r>
              <a:rPr lang="en-US" dirty="0"/>
              <a:t>?</a:t>
            </a:r>
          </a:p>
          <a:p>
            <a:r>
              <a:rPr lang="en-US" dirty="0"/>
              <a:t>Hat </a:t>
            </a:r>
            <a:r>
              <a:rPr lang="en-US" dirty="0" err="1"/>
              <a:t>sich</a:t>
            </a:r>
            <a:r>
              <a:rPr lang="en-US" dirty="0"/>
              <a:t> der </a:t>
            </a:r>
            <a:r>
              <a:rPr lang="en-US" dirty="0" err="1"/>
              <a:t>Täter</a:t>
            </a:r>
            <a:r>
              <a:rPr lang="en-US" dirty="0"/>
              <a:t> </a:t>
            </a:r>
            <a:r>
              <a:rPr lang="en-US" dirty="0" err="1"/>
              <a:t>manuell</a:t>
            </a:r>
            <a:r>
              <a:rPr lang="en-US" dirty="0"/>
              <a:t> </a:t>
            </a:r>
            <a:r>
              <a:rPr lang="en-US" dirty="0" err="1"/>
              <a:t>fortbewegt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19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movement</a:t>
            </a:r>
          </a:p>
        </p:txBody>
      </p:sp>
    </p:spTree>
    <p:extLst>
      <p:ext uri="{BB962C8B-B14F-4D97-AF65-F5344CB8AC3E}">
        <p14:creationId xmlns:p14="http://schemas.microsoft.com/office/powerpoint/2010/main" val="77491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Analyse von Malware </a:t>
            </a:r>
          </a:p>
          <a:p>
            <a:pPr lvl="1"/>
            <a:r>
              <a:rPr lang="de-DE"/>
              <a:t>Problemstellung</a:t>
            </a:r>
            <a:endParaRPr lang="de-DE" dirty="0"/>
          </a:p>
          <a:p>
            <a:pPr lvl="1"/>
            <a:r>
              <a:rPr lang="de-DE" dirty="0"/>
              <a:t>Was soll herausgefunden werden?</a:t>
            </a:r>
          </a:p>
          <a:p>
            <a:r>
              <a:rPr lang="de-DE" dirty="0"/>
              <a:t>Techniken zur Analyse von Malware</a:t>
            </a:r>
          </a:p>
          <a:p>
            <a:pPr lvl="1"/>
            <a:r>
              <a:rPr lang="de-DE" dirty="0"/>
              <a:t>Erster Überblick: statische Analyse, Sandboxen, Recherche</a:t>
            </a:r>
          </a:p>
          <a:p>
            <a:pPr lvl="1"/>
            <a:r>
              <a:rPr lang="de-DE" dirty="0"/>
              <a:t>Monitoring der Malware im Lab</a:t>
            </a:r>
          </a:p>
          <a:p>
            <a:pPr lvl="1"/>
            <a:r>
              <a:rPr lang="de-DE" dirty="0"/>
              <a:t>Komplexe Detailanalyse: Reverse Engineering, Debugging</a:t>
            </a:r>
          </a:p>
          <a:p>
            <a:r>
              <a:rPr lang="de-DE" dirty="0"/>
              <a:t>Berufsfeld Malwareanalyst</a:t>
            </a:r>
          </a:p>
          <a:p>
            <a:r>
              <a:rPr lang="de-DE" dirty="0"/>
              <a:t>Referenzen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5360023"/>
            <a:ext cx="2133600" cy="304271"/>
          </a:xfrm>
        </p:spPr>
        <p:txBody>
          <a:bodyPr/>
          <a:lstStyle/>
          <a:p>
            <a:fld id="{F296CBA5-B6A5-324D-BD73-F5A75BF7FFAC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5375789"/>
            <a:ext cx="2133600" cy="304271"/>
          </a:xfrm>
        </p:spPr>
        <p:txBody>
          <a:bodyPr/>
          <a:lstStyle/>
          <a:p>
            <a:fld id="{001F34DD-3B4F-AD40-87EC-59E98F9C8226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352140"/>
            <a:ext cx="2895600" cy="30427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76450" y="245532"/>
            <a:ext cx="6248400" cy="605367"/>
          </a:xfrm>
        </p:spPr>
        <p:txBody>
          <a:bodyPr/>
          <a:lstStyle/>
          <a:p>
            <a:r>
              <a:rPr lang="de-DE" dirty="0"/>
              <a:t>Überblick</a:t>
            </a:r>
          </a:p>
        </p:txBody>
      </p:sp>
    </p:spTree>
    <p:extLst>
      <p:ext uri="{BB962C8B-B14F-4D97-AF65-F5344CB8AC3E}">
        <p14:creationId xmlns:p14="http://schemas.microsoft.com/office/powerpoint/2010/main" val="221160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:</a:t>
            </a:r>
          </a:p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Ziel</a:t>
            </a:r>
            <a:r>
              <a:rPr lang="en-US" dirty="0"/>
              <a:t> des </a:t>
            </a:r>
            <a:r>
              <a:rPr lang="en-US" dirty="0" err="1"/>
              <a:t>Angriffs</a:t>
            </a:r>
            <a:r>
              <a:rPr lang="en-US" dirty="0"/>
              <a:t>?</a:t>
            </a:r>
          </a:p>
          <a:p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gezielter</a:t>
            </a:r>
            <a:r>
              <a:rPr lang="en-US" dirty="0"/>
              <a:t> </a:t>
            </a:r>
            <a:r>
              <a:rPr lang="en-US" dirty="0" err="1"/>
              <a:t>Angriff</a:t>
            </a:r>
            <a:r>
              <a:rPr lang="en-US" dirty="0"/>
              <a:t>?</a:t>
            </a:r>
          </a:p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wechen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/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gesucht</a:t>
            </a:r>
            <a:r>
              <a:rPr lang="en-US" dirty="0"/>
              <a:t>?</a:t>
            </a:r>
          </a:p>
          <a:p>
            <a:r>
              <a:rPr lang="en-US" dirty="0"/>
              <a:t>Attribution: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Täter</a:t>
            </a:r>
            <a:r>
              <a:rPr lang="en-US" dirty="0"/>
              <a:t>?</a:t>
            </a:r>
          </a:p>
          <a:p>
            <a:r>
              <a:rPr lang="en-US" dirty="0" err="1"/>
              <a:t>Ist</a:t>
            </a:r>
            <a:r>
              <a:rPr lang="en-US" dirty="0"/>
              <a:t> das Sample </a:t>
            </a:r>
            <a:r>
              <a:rPr lang="en-US" dirty="0" err="1"/>
              <a:t>Teil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Kampagne</a:t>
            </a:r>
            <a:r>
              <a:rPr lang="en-US" dirty="0"/>
              <a:t>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20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CKC - exfiltration</a:t>
            </a:r>
          </a:p>
        </p:txBody>
      </p:sp>
    </p:spTree>
    <p:extLst>
      <p:ext uri="{BB962C8B-B14F-4D97-AF65-F5344CB8AC3E}">
        <p14:creationId xmlns:p14="http://schemas.microsoft.com/office/powerpoint/2010/main" val="239305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284E402-1C95-4845-B3AE-4A631F200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" y="1443446"/>
            <a:ext cx="8712926" cy="3709850"/>
          </a:xfrm>
        </p:spPr>
        <p:txBody>
          <a:bodyPr/>
          <a:lstStyle/>
          <a:p>
            <a:pPr marL="900" indent="0">
              <a:buNone/>
            </a:pP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Arten</a:t>
            </a:r>
            <a:r>
              <a:rPr lang="en-US" dirty="0"/>
              <a:t> von </a:t>
            </a:r>
            <a:r>
              <a:rPr lang="en-US" dirty="0" err="1"/>
              <a:t>Analysen</a:t>
            </a:r>
            <a:r>
              <a:rPr lang="en-US" dirty="0"/>
              <a:t> gilt:</a:t>
            </a:r>
          </a:p>
          <a:p>
            <a:pPr marL="900" indent="0">
              <a:buNone/>
            </a:pPr>
            <a:endParaRPr lang="en-US" dirty="0"/>
          </a:p>
          <a:p>
            <a:r>
              <a:rPr lang="en-US" dirty="0" err="1"/>
              <a:t>Auftrag</a:t>
            </a:r>
            <a:r>
              <a:rPr lang="en-US" dirty="0"/>
              <a:t>: Eine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durchgeführt</a:t>
            </a:r>
            <a:r>
              <a:rPr lang="en-US" dirty="0"/>
              <a:t>, um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Fragestellung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beantworten</a:t>
            </a:r>
            <a:endParaRPr lang="en-US" dirty="0"/>
          </a:p>
          <a:p>
            <a:r>
              <a:rPr lang="en-US" dirty="0" err="1"/>
              <a:t>Indem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verfügbaren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analysiert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Intelligenz</a:t>
            </a:r>
            <a:r>
              <a:rPr lang="en-US" dirty="0"/>
              <a:t> </a:t>
            </a:r>
            <a:r>
              <a:rPr lang="en-US" dirty="0" err="1"/>
              <a:t>erzeugt</a:t>
            </a:r>
            <a:endParaRPr lang="en-US" dirty="0"/>
          </a:p>
          <a:p>
            <a:r>
              <a:rPr lang="en-US" dirty="0" err="1"/>
              <a:t>Hieraus</a:t>
            </a:r>
            <a:r>
              <a:rPr lang="en-US" dirty="0"/>
              <a:t>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Schlußfolgerung</a:t>
            </a:r>
            <a:r>
              <a:rPr lang="en-US" dirty="0"/>
              <a:t> und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Handlungsempfehlungen</a:t>
            </a:r>
            <a:r>
              <a:rPr lang="en-US" dirty="0"/>
              <a:t> </a:t>
            </a:r>
            <a:r>
              <a:rPr lang="en-US" dirty="0" err="1"/>
              <a:t>abgeleitet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r>
              <a:rPr lang="en-US" dirty="0"/>
              <a:t>Das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Reaktion</a:t>
            </a:r>
            <a:r>
              <a:rPr lang="en-US" dirty="0"/>
              <a:t> des </a:t>
            </a:r>
            <a:r>
              <a:rPr lang="en-US" dirty="0" err="1"/>
              <a:t>Fragenstellers</a:t>
            </a:r>
            <a:r>
              <a:rPr lang="en-US" dirty="0"/>
              <a:t> </a:t>
            </a:r>
            <a:r>
              <a:rPr lang="en-US" dirty="0" err="1"/>
              <a:t>auslösen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BA6A74-7451-4B72-B6EC-08D72CF5EA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973FDE-9056-4F0D-B36B-9C50B3D94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4DBAC3-051F-4300-93C6-90F315AD3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21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19D3DB-3E57-454E-8E6F-89FEA18A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AnalyseProzess</a:t>
            </a:r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8C86A8-907D-4E00-B155-59CA145CC72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91062" y="80561"/>
            <a:ext cx="3548435" cy="22289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554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1126901"/>
            <a:ext cx="8738315" cy="3858055"/>
          </a:xfrm>
        </p:spPr>
        <p:txBody>
          <a:bodyPr/>
          <a:lstStyle/>
          <a:p>
            <a:r>
              <a:rPr lang="de-DE" dirty="0"/>
              <a:t>Strukturiertes Vorgehen</a:t>
            </a:r>
          </a:p>
          <a:p>
            <a:r>
              <a:rPr lang="de-DE" dirty="0"/>
              <a:t>Ausgangssituation notieren</a:t>
            </a:r>
          </a:p>
          <a:p>
            <a:pPr lvl="1"/>
            <a:r>
              <a:rPr lang="de-DE" dirty="0"/>
              <a:t>Kontext, Fragestellung, Fragesteller, Datum, etc.</a:t>
            </a:r>
          </a:p>
          <a:p>
            <a:r>
              <a:rPr lang="de-DE" dirty="0"/>
              <a:t>Informationen zusammentragen: Zugriff, Samples, Interviews</a:t>
            </a:r>
          </a:p>
          <a:p>
            <a:r>
              <a:rPr lang="de-DE" dirty="0"/>
              <a:t>Einen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verschaffen</a:t>
            </a:r>
            <a:endParaRPr lang="en-US" dirty="0"/>
          </a:p>
          <a:p>
            <a:r>
              <a:rPr lang="en-US" dirty="0" err="1"/>
              <a:t>Aufkommende</a:t>
            </a:r>
            <a:r>
              <a:rPr lang="en-US" dirty="0"/>
              <a:t> </a:t>
            </a:r>
            <a:r>
              <a:rPr lang="en-US" dirty="0" err="1"/>
              <a:t>Hypothesen</a:t>
            </a:r>
            <a:r>
              <a:rPr lang="en-US" dirty="0"/>
              <a:t>, </a:t>
            </a:r>
            <a:r>
              <a:rPr lang="en-US" dirty="0" err="1"/>
              <a:t>Ideen</a:t>
            </a:r>
            <a:r>
              <a:rPr lang="en-US" dirty="0"/>
              <a:t>, </a:t>
            </a:r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en-US" dirty="0" err="1"/>
              <a:t>notieren</a:t>
            </a:r>
            <a:endParaRPr lang="en-US" dirty="0"/>
          </a:p>
          <a:p>
            <a:r>
              <a:rPr lang="en-US" dirty="0" err="1"/>
              <a:t>Zielgerichtete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Beantwortung</a:t>
            </a:r>
            <a:r>
              <a:rPr lang="en-US" dirty="0"/>
              <a:t> der </a:t>
            </a:r>
            <a:r>
              <a:rPr lang="en-US" dirty="0" err="1"/>
              <a:t>Fragestellung</a:t>
            </a:r>
            <a:endParaRPr lang="en-US" dirty="0"/>
          </a:p>
          <a:p>
            <a:r>
              <a:rPr lang="en-US" dirty="0" err="1">
                <a:sym typeface="Wingdings" panose="05000000000000000000" pitchFamily="2" charset="2"/>
              </a:rPr>
              <a:t>Handlungsempfehlung</a:t>
            </a:r>
            <a:endParaRPr lang="en-US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22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394" y="221862"/>
            <a:ext cx="6838406" cy="509657"/>
          </a:xfrm>
        </p:spPr>
        <p:txBody>
          <a:bodyPr/>
          <a:lstStyle/>
          <a:p>
            <a:r>
              <a:rPr lang="en-US" err="1"/>
              <a:t>Vorgehen</a:t>
            </a:r>
            <a:r>
              <a:rPr lang="en-US"/>
              <a:t> </a:t>
            </a:r>
            <a:r>
              <a:rPr lang="en-US" err="1"/>
              <a:t>bei</a:t>
            </a:r>
            <a:r>
              <a:rPr lang="en-US"/>
              <a:t> der </a:t>
            </a:r>
            <a:r>
              <a:rPr lang="en-US" err="1"/>
              <a:t>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156063"/>
            <a:ext cx="9163593" cy="3828893"/>
          </a:xfrm>
        </p:spPr>
        <p:txBody>
          <a:bodyPr/>
          <a:lstStyle/>
          <a:p>
            <a:r>
              <a:rPr lang="de-DE"/>
              <a:t>Indizien mit denen Malware automatisch erkannt werden kann</a:t>
            </a:r>
          </a:p>
          <a:p>
            <a:pPr lvl="1"/>
            <a:r>
              <a:rPr lang="de-DE"/>
              <a:t>Hashwerte</a:t>
            </a:r>
          </a:p>
          <a:p>
            <a:pPr lvl="1"/>
            <a:r>
              <a:rPr lang="de-DE"/>
              <a:t>Strings</a:t>
            </a:r>
          </a:p>
          <a:p>
            <a:pPr lvl="1"/>
            <a:r>
              <a:rPr lang="de-DE"/>
              <a:t>Mutexe</a:t>
            </a:r>
          </a:p>
          <a:p>
            <a:pPr lvl="1"/>
            <a:r>
              <a:rPr lang="de-DE" err="1"/>
              <a:t>Registryeinträge</a:t>
            </a:r>
            <a:endParaRPr lang="de-DE"/>
          </a:p>
          <a:p>
            <a:pPr lvl="1"/>
            <a:r>
              <a:rPr lang="de-DE"/>
              <a:t>Dateinamen </a:t>
            </a:r>
          </a:p>
          <a:p>
            <a:pPr lvl="1"/>
            <a:r>
              <a:rPr lang="de-DE"/>
              <a:t>IPs</a:t>
            </a:r>
          </a:p>
          <a:p>
            <a:pPr lvl="1"/>
            <a:r>
              <a:rPr lang="de-DE"/>
              <a:t>Domains</a:t>
            </a:r>
          </a:p>
          <a:p>
            <a:r>
              <a:rPr lang="de-DE"/>
              <a:t>Nutzung in Signaturen, Scans, </a:t>
            </a:r>
            <a:r>
              <a:rPr lang="de-DE" err="1"/>
              <a:t>Blacklisten</a:t>
            </a:r>
            <a:r>
              <a:rPr lang="de-DE"/>
              <a:t>, einfacher Austausch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23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IOCs: Indicators of Compromise</a:t>
            </a:r>
          </a:p>
        </p:txBody>
      </p:sp>
    </p:spTree>
    <p:extLst>
      <p:ext uri="{BB962C8B-B14F-4D97-AF65-F5344CB8AC3E}">
        <p14:creationId xmlns:p14="http://schemas.microsoft.com/office/powerpoint/2010/main" val="415160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2659"/>
            <a:ext cx="8519375" cy="3832297"/>
          </a:xfrm>
        </p:spPr>
        <p:txBody>
          <a:bodyPr/>
          <a:lstStyle/>
          <a:p>
            <a:r>
              <a:rPr lang="de-DE" dirty="0" err="1"/>
              <a:t>Reversing</a:t>
            </a:r>
            <a:r>
              <a:rPr lang="de-DE" dirty="0"/>
              <a:t>: Analyse auf Sampleebene</a:t>
            </a:r>
          </a:p>
          <a:p>
            <a:pPr lvl="1"/>
            <a:r>
              <a:rPr lang="de-DE" dirty="0"/>
              <a:t>Was tut das Sample und wie kann es erkannt und entfernt werden?</a:t>
            </a:r>
          </a:p>
          <a:p>
            <a:r>
              <a:rPr lang="de-DE" dirty="0"/>
              <a:t>Forensik: Analyse auf Infrastrukturebene</a:t>
            </a:r>
          </a:p>
          <a:p>
            <a:pPr lvl="1"/>
            <a:r>
              <a:rPr lang="de-DE" dirty="0"/>
              <a:t>Welche Systeme sind / waren betroffen von was?</a:t>
            </a:r>
          </a:p>
          <a:p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: Analyse auf Bedrohungsebene</a:t>
            </a:r>
          </a:p>
          <a:p>
            <a:pPr lvl="1"/>
            <a:r>
              <a:rPr lang="de-DE" dirty="0"/>
              <a:t>Wie ist der Angriff einzuordnen? (Politisch / Bedrohungslage / Angreifer)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24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00"/>
            <a:r>
              <a:rPr lang="de-DE" dirty="0"/>
              <a:t>Analysen in </a:t>
            </a:r>
            <a:r>
              <a:rPr lang="de-DE" dirty="0" err="1"/>
              <a:t>bezug</a:t>
            </a:r>
            <a:r>
              <a:rPr lang="de-DE" dirty="0"/>
              <a:t> auf </a:t>
            </a:r>
            <a:r>
              <a:rPr lang="de-DE" dirty="0" err="1"/>
              <a:t>malware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30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E8334-7EC2-4E64-9FBA-995C51A2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Malwareanalysetechniken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6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8B6F29F-76C4-4B8C-99C1-1807A1DD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4450"/>
            <a:ext cx="8468139" cy="3670506"/>
          </a:xfrm>
        </p:spPr>
        <p:txBody>
          <a:bodyPr/>
          <a:lstStyle/>
          <a:p>
            <a:pPr marL="900" indent="0">
              <a:buNone/>
            </a:pPr>
            <a:endParaRPr lang="en-US" dirty="0"/>
          </a:p>
          <a:p>
            <a:pPr marL="900" indent="0">
              <a:buNone/>
            </a:pPr>
            <a:r>
              <a:rPr lang="en-US" dirty="0"/>
              <a:t>1.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ersten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bekommen</a:t>
            </a:r>
            <a:endParaRPr lang="en-US" dirty="0"/>
          </a:p>
          <a:p>
            <a:pPr marL="900" indent="0">
              <a:buNone/>
            </a:pPr>
            <a:r>
              <a:rPr lang="en-US" dirty="0"/>
              <a:t>2. </a:t>
            </a:r>
            <a:r>
              <a:rPr lang="en-US" dirty="0" err="1"/>
              <a:t>Verhaltensanalyse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Monitoring</a:t>
            </a:r>
          </a:p>
          <a:p>
            <a:pPr marL="900" indent="0">
              <a:buNone/>
            </a:pPr>
            <a:r>
              <a:rPr lang="en-US" dirty="0"/>
              <a:t>3. </a:t>
            </a:r>
            <a:r>
              <a:rPr lang="en-US" dirty="0" err="1"/>
              <a:t>Komplexe</a:t>
            </a:r>
            <a:r>
              <a:rPr lang="en-US" dirty="0"/>
              <a:t> </a:t>
            </a:r>
            <a:r>
              <a:rPr lang="en-US" dirty="0" err="1"/>
              <a:t>Detailanalyse</a:t>
            </a:r>
            <a:r>
              <a:rPr lang="en-US" dirty="0"/>
              <a:t> (Reverse Engineering </a:t>
            </a:r>
            <a:r>
              <a:rPr lang="en-US" dirty="0" err="1"/>
              <a:t>Techniken</a:t>
            </a:r>
            <a:r>
              <a:rPr lang="en-US" dirty="0"/>
              <a:t>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3CFC08-0904-4DE3-8773-FD092855A1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F29E26-737B-43D5-808D-9A5A3A282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00EEFC-53F6-44C2-89E6-2F5443110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26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61F78DB-9613-46F1-BC2F-350FC603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AnalyseTechniken</a:t>
            </a:r>
            <a:r>
              <a:rPr lang="en-US" dirty="0"/>
              <a:t> in 3 </a:t>
            </a:r>
            <a:r>
              <a:rPr lang="en-US" dirty="0" err="1"/>
              <a:t>phasen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8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8A228F-59F3-43C9-9928-086A97482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en-US" dirty="0"/>
              <a:t>1.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statische</a:t>
            </a:r>
            <a:r>
              <a:rPr lang="en-US" dirty="0"/>
              <a:t> </a:t>
            </a:r>
            <a:r>
              <a:rPr lang="en-US" dirty="0" err="1"/>
              <a:t>Analyse</a:t>
            </a:r>
            <a:endParaRPr lang="en-US" dirty="0"/>
          </a:p>
          <a:p>
            <a:pPr marL="900" indent="0">
              <a:buNone/>
            </a:pPr>
            <a:r>
              <a:rPr lang="en-US" dirty="0"/>
              <a:t>2. </a:t>
            </a:r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Sandboxanalysen</a:t>
            </a:r>
            <a:endParaRPr lang="en-US" dirty="0"/>
          </a:p>
          <a:p>
            <a:pPr marL="900" indent="0">
              <a:buNone/>
            </a:pPr>
            <a:r>
              <a:rPr lang="en-US" dirty="0"/>
              <a:t>3. OSINT / Threat Intelligence Recherche</a:t>
            </a:r>
          </a:p>
          <a:p>
            <a:endParaRPr lang="en-US" dirty="0"/>
          </a:p>
          <a:p>
            <a:r>
              <a:rPr lang="en-US" dirty="0" err="1"/>
              <a:t>Ziele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Phase</a:t>
            </a:r>
          </a:p>
          <a:p>
            <a:pPr lvl="1"/>
            <a:r>
              <a:rPr lang="en-US" dirty="0" err="1"/>
              <a:t>Überblick</a:t>
            </a:r>
            <a:endParaRPr lang="en-US" dirty="0"/>
          </a:p>
          <a:p>
            <a:pPr lvl="1"/>
            <a:r>
              <a:rPr lang="en-US" dirty="0" err="1"/>
              <a:t>Entscheiden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das Sample </a:t>
            </a:r>
            <a:r>
              <a:rPr lang="en-US" dirty="0" err="1"/>
              <a:t>überhaupt</a:t>
            </a:r>
            <a:r>
              <a:rPr lang="en-US" dirty="0"/>
              <a:t> </a:t>
            </a:r>
            <a:r>
              <a:rPr lang="en-US" dirty="0" err="1"/>
              <a:t>analysiert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</a:t>
            </a:r>
            <a:endParaRPr lang="en-US" dirty="0"/>
          </a:p>
          <a:p>
            <a:pPr lvl="1"/>
            <a:r>
              <a:rPr lang="en-US" dirty="0" err="1"/>
              <a:t>Hypothesen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sammeln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FB4FC7-D9C6-4976-80CA-9BBCB831AD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A9C040-E6D8-4D11-A928-8FCE6BA69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4FC23-8BFD-424D-BB48-8E7C2B641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27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60A76B-19F1-4535-A245-5CCDF108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Einen</a:t>
            </a:r>
            <a:r>
              <a:rPr lang="en-US"/>
              <a:t> </a:t>
            </a:r>
            <a:r>
              <a:rPr lang="en-US" err="1"/>
              <a:t>ersten</a:t>
            </a:r>
            <a:r>
              <a:rPr lang="en-US"/>
              <a:t> </a:t>
            </a:r>
            <a:r>
              <a:rPr lang="en-US" err="1"/>
              <a:t>überblick</a:t>
            </a:r>
            <a:r>
              <a:rPr lang="en-US"/>
              <a:t> </a:t>
            </a:r>
            <a:r>
              <a:rPr lang="en-US" err="1"/>
              <a:t>verschaffen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0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E7B09E-31BC-4F22-B2A0-46CFD6DB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1314450"/>
            <a:ext cx="8757633" cy="3670506"/>
          </a:xfrm>
        </p:spPr>
        <p:txBody>
          <a:bodyPr/>
          <a:lstStyle/>
          <a:p>
            <a:pPr marL="900" indent="0">
              <a:buNone/>
            </a:pP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sammeln</a:t>
            </a:r>
            <a:r>
              <a:rPr lang="en-US" dirty="0"/>
              <a:t> und </a:t>
            </a:r>
            <a:r>
              <a:rPr lang="en-US" dirty="0" err="1"/>
              <a:t>sofort</a:t>
            </a:r>
            <a:r>
              <a:rPr lang="en-US" dirty="0"/>
              <a:t> </a:t>
            </a:r>
            <a:r>
              <a:rPr lang="en-US" dirty="0" err="1"/>
              <a:t>aufschreiben</a:t>
            </a:r>
            <a:endParaRPr lang="en-US" dirty="0"/>
          </a:p>
          <a:p>
            <a:r>
              <a:rPr lang="en-US" dirty="0" err="1"/>
              <a:t>Kontextinformationen</a:t>
            </a:r>
            <a:endParaRPr lang="en-US" dirty="0"/>
          </a:p>
          <a:p>
            <a:pPr lvl="1"/>
            <a:r>
              <a:rPr lang="en-US" dirty="0" err="1"/>
              <a:t>Herkunft</a:t>
            </a:r>
            <a:r>
              <a:rPr lang="en-US" dirty="0"/>
              <a:t>, </a:t>
            </a:r>
            <a:r>
              <a:rPr lang="en-US" dirty="0" err="1"/>
              <a:t>Personen</a:t>
            </a:r>
            <a:r>
              <a:rPr lang="en-US" dirty="0"/>
              <a:t> (+</a:t>
            </a:r>
            <a:r>
              <a:rPr lang="en-US" dirty="0" err="1"/>
              <a:t>Erwartungen</a:t>
            </a:r>
            <a:r>
              <a:rPr lang="en-US" dirty="0"/>
              <a:t>), </a:t>
            </a:r>
            <a:r>
              <a:rPr lang="en-US" dirty="0" err="1"/>
              <a:t>Fragen</a:t>
            </a:r>
            <a:r>
              <a:rPr lang="en-US" dirty="0"/>
              <a:t>, Timestamps</a:t>
            </a:r>
          </a:p>
          <a:p>
            <a:r>
              <a:rPr lang="en-US" dirty="0" err="1"/>
              <a:t>Hashwerte</a:t>
            </a:r>
            <a:r>
              <a:rPr lang="en-US" dirty="0"/>
              <a:t>, </a:t>
            </a:r>
            <a:r>
              <a:rPr lang="en-US" dirty="0" err="1"/>
              <a:t>Dateinamen</a:t>
            </a:r>
            <a:r>
              <a:rPr lang="en-US" dirty="0"/>
              <a:t>, </a:t>
            </a:r>
            <a:r>
              <a:rPr lang="en-US" dirty="0" err="1"/>
              <a:t>Typen</a:t>
            </a:r>
            <a:r>
              <a:rPr lang="en-US" dirty="0"/>
              <a:t>, </a:t>
            </a:r>
            <a:r>
              <a:rPr lang="en-US" dirty="0" err="1"/>
              <a:t>Größe</a:t>
            </a:r>
            <a:r>
              <a:rPr lang="en-US" dirty="0"/>
              <a:t> etc.</a:t>
            </a:r>
          </a:p>
          <a:p>
            <a:r>
              <a:rPr lang="en-US" dirty="0"/>
              <a:t>Strings </a:t>
            </a:r>
            <a:r>
              <a:rPr lang="en-US" dirty="0" err="1"/>
              <a:t>verschiedener</a:t>
            </a:r>
            <a:r>
              <a:rPr lang="en-US" dirty="0"/>
              <a:t> Encodings</a:t>
            </a:r>
          </a:p>
          <a:p>
            <a:r>
              <a:rPr lang="en-US" dirty="0" err="1"/>
              <a:t>Statische</a:t>
            </a:r>
            <a:r>
              <a:rPr lang="en-US" dirty="0"/>
              <a:t> </a:t>
            </a:r>
            <a:r>
              <a:rPr lang="en-US" dirty="0" err="1"/>
              <a:t>Analysetools</a:t>
            </a:r>
            <a:r>
              <a:rPr lang="en-US" dirty="0"/>
              <a:t> und </a:t>
            </a:r>
            <a:r>
              <a:rPr lang="en-US" dirty="0" err="1"/>
              <a:t>Signaturen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0CF93B-9D34-4E6D-9157-EC8093D220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DB6A08-4D1A-40EC-9689-6D636C771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31F82F-1D05-4CAE-82E8-F49F19B51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28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B60329-30A2-4467-B0B6-BBA26FF5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Einfache</a:t>
            </a:r>
            <a:r>
              <a:rPr lang="en-US"/>
              <a:t> </a:t>
            </a:r>
            <a:r>
              <a:rPr lang="en-US" err="1"/>
              <a:t>statische</a:t>
            </a:r>
            <a:r>
              <a:rPr lang="en-US"/>
              <a:t> </a:t>
            </a:r>
            <a:r>
              <a:rPr lang="en-US" err="1"/>
              <a:t>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7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3933396"/>
          </a:xfrm>
        </p:spPr>
        <p:txBody>
          <a:bodyPr/>
          <a:lstStyle/>
          <a:p>
            <a:r>
              <a:rPr lang="de-DE" dirty="0"/>
              <a:t>Automatische Sandboxen:</a:t>
            </a:r>
          </a:p>
          <a:p>
            <a:pPr lvl="1"/>
            <a:r>
              <a:rPr lang="de-DE" dirty="0"/>
              <a:t>Dateien werden auf abgesicherten VMs ausgeführt</a:t>
            </a:r>
          </a:p>
          <a:p>
            <a:pPr lvl="1"/>
            <a:r>
              <a:rPr lang="de-DE" dirty="0"/>
              <a:t>Monitoring: Verhält sich die Datei auffällig? </a:t>
            </a:r>
          </a:p>
          <a:p>
            <a:pPr lvl="1"/>
            <a:r>
              <a:rPr lang="de-DE" dirty="0"/>
              <a:t>Output: Generierter Report über das Verhalten</a:t>
            </a:r>
          </a:p>
          <a:p>
            <a:r>
              <a:rPr lang="de-DE" dirty="0"/>
              <a:t>Beispiele für Sandboxen:</a:t>
            </a:r>
          </a:p>
          <a:p>
            <a:pPr lvl="1"/>
            <a:r>
              <a:rPr lang="de-DE" dirty="0" err="1"/>
              <a:t>Cuckoo</a:t>
            </a:r>
            <a:r>
              <a:rPr lang="de-DE" dirty="0"/>
              <a:t> (Open Source)</a:t>
            </a:r>
          </a:p>
          <a:p>
            <a:pPr lvl="1"/>
            <a:r>
              <a:rPr lang="de-DE" dirty="0"/>
              <a:t>Joe Sandbox</a:t>
            </a:r>
          </a:p>
          <a:p>
            <a:pPr lvl="1"/>
            <a:r>
              <a:rPr lang="de-DE" dirty="0"/>
              <a:t>Falcon Sandbox</a:t>
            </a:r>
          </a:p>
          <a:p>
            <a:pPr lvl="1"/>
            <a:r>
              <a:rPr lang="de-DE" dirty="0"/>
              <a:t>Hornetsecurity ATP Sandbox</a:t>
            </a:r>
          </a:p>
          <a:p>
            <a:pPr lvl="1"/>
            <a:r>
              <a:rPr lang="de-DE" dirty="0"/>
              <a:t>Offene Webinstanzen: </a:t>
            </a:r>
            <a:r>
              <a:rPr lang="de-DE" dirty="0" err="1"/>
              <a:t>HybridAnalysis</a:t>
            </a:r>
            <a:r>
              <a:rPr lang="de-DE" dirty="0"/>
              <a:t>, Malwr.com, </a:t>
            </a:r>
            <a:r>
              <a:rPr lang="de-DE" dirty="0" err="1"/>
              <a:t>VirusTotal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29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Automatische</a:t>
            </a:r>
            <a:r>
              <a:rPr lang="en-US"/>
              <a:t> </a:t>
            </a:r>
            <a:r>
              <a:rPr lang="en-US" err="1"/>
              <a:t>Sandboxanalysen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FFBD45A-D72A-41D8-A174-339C2065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69" y="1314450"/>
            <a:ext cx="8332631" cy="3670506"/>
          </a:xfrm>
        </p:spPr>
        <p:txBody>
          <a:bodyPr/>
          <a:lstStyle/>
          <a:p>
            <a:r>
              <a:rPr lang="en-US" dirty="0" err="1"/>
              <a:t>Breites</a:t>
            </a:r>
            <a:r>
              <a:rPr lang="en-US" dirty="0"/>
              <a:t> Spektrum an Malware und massive </a:t>
            </a:r>
            <a:r>
              <a:rPr lang="en-US" dirty="0" err="1"/>
              <a:t>Angriffszahlen</a:t>
            </a:r>
            <a:endParaRPr lang="en-US" dirty="0"/>
          </a:p>
          <a:p>
            <a:pPr lvl="1"/>
            <a:r>
              <a:rPr lang="en-US" dirty="0" err="1"/>
              <a:t>Crimeware</a:t>
            </a:r>
            <a:r>
              <a:rPr lang="en-US" dirty="0"/>
              <a:t>: </a:t>
            </a: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Geld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verdienen</a:t>
            </a:r>
            <a:endParaRPr lang="en-US" dirty="0"/>
          </a:p>
          <a:p>
            <a:pPr lvl="1"/>
            <a:r>
              <a:rPr lang="en-US" dirty="0"/>
              <a:t>Espionage: </a:t>
            </a:r>
            <a:r>
              <a:rPr lang="en-US" dirty="0" err="1"/>
              <a:t>Akteuer</a:t>
            </a:r>
            <a:r>
              <a:rPr lang="en-US" dirty="0"/>
              <a:t> </a:t>
            </a:r>
            <a:r>
              <a:rPr lang="en-US" dirty="0" err="1"/>
              <a:t>spionieren</a:t>
            </a:r>
            <a:r>
              <a:rPr lang="en-US" dirty="0"/>
              <a:t> und </a:t>
            </a:r>
            <a:r>
              <a:rPr lang="en-US" dirty="0" err="1"/>
              <a:t>sabotieren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Bedarf</a:t>
            </a:r>
            <a:r>
              <a:rPr lang="en-US" dirty="0"/>
              <a:t> an</a:t>
            </a:r>
          </a:p>
          <a:p>
            <a:pPr lvl="1"/>
            <a:r>
              <a:rPr lang="en-US" dirty="0" err="1"/>
              <a:t>Verteidigung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die </a:t>
            </a:r>
            <a:r>
              <a:rPr lang="en-US" dirty="0" err="1"/>
              <a:t>Angriffe</a:t>
            </a:r>
            <a:endParaRPr lang="en-US" dirty="0"/>
          </a:p>
          <a:p>
            <a:pPr lvl="1"/>
            <a:r>
              <a:rPr lang="en-US" dirty="0" err="1"/>
              <a:t>Finden</a:t>
            </a:r>
            <a:r>
              <a:rPr lang="en-US" dirty="0"/>
              <a:t> und </a:t>
            </a:r>
            <a:r>
              <a:rPr lang="en-US" dirty="0" err="1"/>
              <a:t>Beheben</a:t>
            </a:r>
            <a:r>
              <a:rPr lang="en-US" dirty="0"/>
              <a:t> von </a:t>
            </a:r>
            <a:r>
              <a:rPr lang="en-US" dirty="0" err="1"/>
              <a:t>Infektionen</a:t>
            </a:r>
            <a:endParaRPr lang="en-US" dirty="0"/>
          </a:p>
          <a:p>
            <a:pPr lvl="1"/>
            <a:r>
              <a:rPr lang="en-US" dirty="0" err="1"/>
              <a:t>Präventiver</a:t>
            </a:r>
            <a:r>
              <a:rPr lang="en-US" dirty="0"/>
              <a:t> </a:t>
            </a:r>
            <a:r>
              <a:rPr lang="en-US" dirty="0" err="1"/>
              <a:t>Aufklärung</a:t>
            </a:r>
            <a:r>
              <a:rPr lang="en-US" dirty="0"/>
              <a:t> und </a:t>
            </a:r>
            <a:r>
              <a:rPr lang="en-US" dirty="0" err="1"/>
              <a:t>Beratung</a:t>
            </a:r>
            <a:endParaRPr lang="en-US" dirty="0"/>
          </a:p>
          <a:p>
            <a:pPr marL="9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6659A7-D115-4BF4-ABBC-0EEFC109B1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D59B51-2E72-4F6B-ABCA-D904ED8F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5FADBF-CA07-46A8-B978-8E0D653E3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9A4A326-F9EC-49E6-B6B2-EFD01EF2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Problemstellung</a:t>
            </a:r>
            <a:r>
              <a:rPr lang="en-US" dirty="0"/>
              <a:t> </a:t>
            </a:r>
            <a:r>
              <a:rPr lang="en-US" dirty="0" err="1"/>
              <a:t>bzgl</a:t>
            </a:r>
            <a:r>
              <a:rPr lang="en-US" dirty="0"/>
              <a:t>. malware</a:t>
            </a:r>
          </a:p>
        </p:txBody>
      </p:sp>
    </p:spTree>
    <p:extLst>
      <p:ext uri="{BB962C8B-B14F-4D97-AF65-F5344CB8AC3E}">
        <p14:creationId xmlns:p14="http://schemas.microsoft.com/office/powerpoint/2010/main" val="2108906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2332"/>
            <a:ext cx="8229600" cy="3992624"/>
          </a:xfrm>
        </p:spPr>
        <p:txBody>
          <a:bodyPr/>
          <a:lstStyle/>
          <a:p>
            <a:r>
              <a:rPr lang="de-DE" dirty="0"/>
              <a:t>Vorteile </a:t>
            </a:r>
          </a:p>
          <a:p>
            <a:pPr lvl="1"/>
            <a:r>
              <a:rPr lang="de-DE" dirty="0"/>
              <a:t>Analysen ohne Zeitaufwand für die Analysten </a:t>
            </a:r>
          </a:p>
          <a:p>
            <a:pPr lvl="1"/>
            <a:r>
              <a:rPr lang="de-DE" dirty="0"/>
              <a:t>jederzeit ausführbar</a:t>
            </a:r>
          </a:p>
          <a:p>
            <a:pPr lvl="1"/>
            <a:r>
              <a:rPr lang="de-DE" dirty="0"/>
              <a:t>C2 Server sind oft nur für kurze Zeit online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Der Payload  kann rechtzeitig heruntergeladen und analysiert werden</a:t>
            </a:r>
          </a:p>
          <a:p>
            <a:r>
              <a:rPr lang="de-DE" dirty="0"/>
              <a:t>Nachteile</a:t>
            </a:r>
          </a:p>
          <a:p>
            <a:pPr lvl="1"/>
            <a:r>
              <a:rPr lang="de-DE" dirty="0"/>
              <a:t>Malware hat oft Erkennungsmechanismen für verbreitete Sandboxen, um einer Analyse zu entgehen</a:t>
            </a:r>
          </a:p>
          <a:p>
            <a:pPr lvl="1"/>
            <a:r>
              <a:rPr lang="de-DE" dirty="0"/>
              <a:t>Sonderfälle fallen auch durch die Analyse</a:t>
            </a:r>
          </a:p>
          <a:p>
            <a:pPr lvl="1"/>
            <a:r>
              <a:rPr lang="de-DE" dirty="0"/>
              <a:t>Es wird nur Verhalten erkannt, wenn Signaturen da sind</a:t>
            </a:r>
          </a:p>
          <a:p>
            <a:pPr lvl="1"/>
            <a:r>
              <a:rPr lang="de-DE" dirty="0"/>
              <a:t>Aufwand bei Pflege und Infrastruktur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30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Automatische</a:t>
            </a:r>
            <a:r>
              <a:rPr lang="en-US"/>
              <a:t> </a:t>
            </a:r>
            <a:r>
              <a:rPr lang="en-US" err="1"/>
              <a:t>Sandboxanalysen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7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79E4AD-D824-4C0D-8011-9BDA1E96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A9A89E-43D8-4D5E-A5D8-BC165BE9F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434F50-820E-424F-A79B-72BFC2CE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31</a:t>
            </a:fld>
            <a:endParaRPr lang="de-DE" kern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D5F4B7-6A93-4969-A023-FF3CE040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Anti-Sandbox checks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48277D-0271-4EA6-9FAE-EE41B988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74" y="1126599"/>
            <a:ext cx="6148652" cy="38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9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Hashwerten</a:t>
            </a:r>
            <a:r>
              <a:rPr lang="en-US" dirty="0"/>
              <a:t> und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IoCs</a:t>
            </a:r>
            <a:endParaRPr lang="en-US" dirty="0"/>
          </a:p>
          <a:p>
            <a:r>
              <a:rPr lang="en-US" dirty="0"/>
              <a:t>OSINT</a:t>
            </a:r>
          </a:p>
          <a:p>
            <a:pPr lvl="1"/>
            <a:r>
              <a:rPr lang="en-US" dirty="0"/>
              <a:t>Blog Posts</a:t>
            </a:r>
          </a:p>
          <a:p>
            <a:pPr lvl="1"/>
            <a:r>
              <a:rPr lang="en-US" dirty="0"/>
              <a:t>Malware Repositories</a:t>
            </a:r>
          </a:p>
          <a:p>
            <a:r>
              <a:rPr lang="en-US" dirty="0"/>
              <a:t>Threat Intelligence </a:t>
            </a:r>
            <a:r>
              <a:rPr lang="en-US" dirty="0" err="1"/>
              <a:t>Plattformen</a:t>
            </a:r>
            <a:endParaRPr lang="en-US" dirty="0"/>
          </a:p>
          <a:p>
            <a:r>
              <a:rPr lang="en-US" dirty="0" err="1"/>
              <a:t>Austauschkreise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32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</a:t>
            </a:r>
          </a:p>
        </p:txBody>
      </p:sp>
    </p:spTree>
    <p:extLst>
      <p:ext uri="{BB962C8B-B14F-4D97-AF65-F5344CB8AC3E}">
        <p14:creationId xmlns:p14="http://schemas.microsoft.com/office/powerpoint/2010/main" val="746575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VirusTotal</a:t>
            </a:r>
            <a:endParaRPr lang="de-DE" dirty="0"/>
          </a:p>
          <a:p>
            <a:pPr lvl="1"/>
            <a:r>
              <a:rPr lang="de-DE" dirty="0"/>
              <a:t>Ein freier Onlineservice von Google</a:t>
            </a:r>
          </a:p>
          <a:p>
            <a:pPr lvl="1"/>
            <a:r>
              <a:rPr lang="de-DE" dirty="0"/>
              <a:t>Untersucht Dateien mit einer Vielzahl von AV-Programmen</a:t>
            </a:r>
          </a:p>
          <a:p>
            <a:pPr lvl="1"/>
            <a:r>
              <a:rPr lang="de-DE" dirty="0"/>
              <a:t>Hashwertsuche </a:t>
            </a:r>
          </a:p>
          <a:p>
            <a:pPr lvl="1"/>
            <a:r>
              <a:rPr lang="de-DE" dirty="0"/>
              <a:t>Ist die Datei irgendwo als Malware bekannt?</a:t>
            </a:r>
          </a:p>
          <a:p>
            <a:pPr lvl="1"/>
            <a:r>
              <a:rPr lang="de-DE" dirty="0"/>
              <a:t>Keine sensiblen Dokumente hochladen!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33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</a:t>
            </a:r>
          </a:p>
        </p:txBody>
      </p:sp>
    </p:spTree>
    <p:extLst>
      <p:ext uri="{BB962C8B-B14F-4D97-AF65-F5344CB8AC3E}">
        <p14:creationId xmlns:p14="http://schemas.microsoft.com/office/powerpoint/2010/main" val="63498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en-US" dirty="0"/>
              <a:t>1. </a:t>
            </a:r>
            <a:r>
              <a:rPr lang="en-US" dirty="0" err="1"/>
              <a:t>Sandboxreport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Malware </a:t>
            </a:r>
            <a:r>
              <a:rPr lang="en-US" dirty="0" err="1"/>
              <a:t>zeigen</a:t>
            </a:r>
            <a:endParaRPr lang="en-US" dirty="0"/>
          </a:p>
          <a:p>
            <a:pPr lvl="1"/>
            <a:r>
              <a:rPr lang="en-US" dirty="0" err="1"/>
              <a:t>Reportstruktur</a:t>
            </a:r>
            <a:endParaRPr lang="en-US" dirty="0"/>
          </a:p>
          <a:p>
            <a:pPr lvl="1"/>
            <a:r>
              <a:rPr lang="en-US" dirty="0"/>
              <a:t>Finales Sample </a:t>
            </a:r>
            <a:r>
              <a:rPr lang="en-US" dirty="0" err="1"/>
              <a:t>finden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Im</a:t>
            </a:r>
            <a:r>
              <a:rPr lang="en-US" dirty="0"/>
              <a:t> Report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Sample,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Datein</a:t>
            </a:r>
            <a:endParaRPr lang="en-US" dirty="0"/>
          </a:p>
          <a:p>
            <a:pPr marL="900" indent="0">
              <a:buNone/>
            </a:pPr>
            <a:r>
              <a:rPr lang="en-US" dirty="0"/>
              <a:t>2. </a:t>
            </a:r>
            <a:r>
              <a:rPr lang="en-US" dirty="0" err="1"/>
              <a:t>Statische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sammeln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File, sha256sum, </a:t>
            </a:r>
            <a:r>
              <a:rPr lang="en-US" dirty="0" err="1"/>
              <a:t>peframe</a:t>
            </a:r>
            <a:r>
              <a:rPr lang="en-US" dirty="0"/>
              <a:t>, </a:t>
            </a:r>
            <a:r>
              <a:rPr lang="en-US" dirty="0" err="1"/>
              <a:t>hexeditor</a:t>
            </a:r>
            <a:endParaRPr lang="en-US" dirty="0"/>
          </a:p>
          <a:p>
            <a:pPr lvl="1"/>
            <a:r>
              <a:rPr lang="en-US" dirty="0"/>
              <a:t>strings –a |  -e b | -e l</a:t>
            </a:r>
          </a:p>
          <a:p>
            <a:pPr marL="900" indent="0">
              <a:buNone/>
            </a:pPr>
            <a:r>
              <a:rPr lang="en-US" dirty="0"/>
              <a:t>3. Recherche</a:t>
            </a:r>
          </a:p>
          <a:p>
            <a:pPr lvl="1"/>
            <a:r>
              <a:rPr lang="en-US" dirty="0" err="1"/>
              <a:t>Exemplarisch</a:t>
            </a:r>
            <a:r>
              <a:rPr lang="en-US" dirty="0"/>
              <a:t>: </a:t>
            </a:r>
            <a:r>
              <a:rPr lang="en-US" dirty="0" err="1"/>
              <a:t>VirusTotal</a:t>
            </a:r>
            <a:endParaRPr lang="en-US" dirty="0"/>
          </a:p>
          <a:p>
            <a:endParaRPr lang="en-US" dirty="0"/>
          </a:p>
          <a:p>
            <a:pPr marL="900" indent="0">
              <a:buNone/>
            </a:pP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04.05.2018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34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verschaffen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00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F4805-F145-4B95-90B4-8DF1F098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39" y="1025462"/>
            <a:ext cx="7751257" cy="605367"/>
          </a:xfrm>
        </p:spPr>
        <p:txBody>
          <a:bodyPr>
            <a:normAutofit fontScale="90000"/>
          </a:bodyPr>
          <a:lstStyle/>
          <a:p>
            <a:r>
              <a:rPr lang="en-US" err="1"/>
              <a:t>Dynamische</a:t>
            </a:r>
            <a:r>
              <a:rPr lang="en-US"/>
              <a:t> </a:t>
            </a:r>
            <a:r>
              <a:rPr lang="en-US" err="1"/>
              <a:t>Analyse</a:t>
            </a:r>
            <a:r>
              <a:rPr lang="en-US"/>
              <a:t> </a:t>
            </a:r>
            <a:r>
              <a:rPr lang="en-US" err="1"/>
              <a:t>mit</a:t>
            </a:r>
            <a:r>
              <a:rPr lang="en-US"/>
              <a:t> </a:t>
            </a:r>
            <a:r>
              <a:rPr lang="en-US" err="1"/>
              <a:t>Hilfe</a:t>
            </a:r>
            <a:r>
              <a:rPr lang="en-US"/>
              <a:t> von monitoring</a:t>
            </a:r>
          </a:p>
        </p:txBody>
      </p:sp>
    </p:spTree>
    <p:extLst>
      <p:ext uri="{BB962C8B-B14F-4D97-AF65-F5344CB8AC3E}">
        <p14:creationId xmlns:p14="http://schemas.microsoft.com/office/powerpoint/2010/main" val="3785946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4450"/>
            <a:ext cx="8373291" cy="3670506"/>
          </a:xfrm>
        </p:spPr>
        <p:txBody>
          <a:bodyPr/>
          <a:lstStyle/>
          <a:p>
            <a:pPr marL="900" indent="0">
              <a:buNone/>
            </a:pPr>
            <a:r>
              <a:rPr lang="de-DE" dirty="0"/>
              <a:t>Verhalten von Malware dynamisch analysieren</a:t>
            </a:r>
          </a:p>
          <a:p>
            <a:pPr marL="900" indent="0">
              <a:buNone/>
            </a:pPr>
            <a:endParaRPr lang="de-DE" dirty="0"/>
          </a:p>
          <a:p>
            <a:r>
              <a:rPr lang="de-DE" dirty="0"/>
              <a:t>In speziellen Lab(</a:t>
            </a:r>
            <a:r>
              <a:rPr lang="de-DE" dirty="0" err="1"/>
              <a:t>or</a:t>
            </a:r>
            <a:r>
              <a:rPr lang="de-DE" dirty="0"/>
              <a:t>) Umgebungen</a:t>
            </a:r>
          </a:p>
          <a:p>
            <a:r>
              <a:rPr lang="de-DE" dirty="0"/>
              <a:t>In der Infrastruktur von Unternehmen</a:t>
            </a:r>
          </a:p>
          <a:p>
            <a:pPr lvl="1"/>
            <a:r>
              <a:rPr lang="de-DE" dirty="0"/>
              <a:t>Detektion und Beobachtung von Infektionen</a:t>
            </a:r>
          </a:p>
          <a:p>
            <a:pPr lvl="1"/>
            <a:r>
              <a:rPr lang="de-DE" dirty="0"/>
              <a:t>Andere Tools als bei Lab Analysen (Ressourcen schonender / für den Dauerbetrieb)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36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4221896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60531B7-7C48-4A4A-9A42-202722692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Monitoring:</a:t>
            </a:r>
          </a:p>
          <a:p>
            <a:pPr lvl="1"/>
            <a:r>
              <a:rPr lang="en-US" dirty="0" err="1"/>
              <a:t>Netzwerkverkehr</a:t>
            </a:r>
            <a:endParaRPr lang="en-US" dirty="0"/>
          </a:p>
          <a:p>
            <a:pPr lvl="1"/>
            <a:r>
              <a:rPr lang="en-US" dirty="0"/>
              <a:t>(Windows) API </a:t>
            </a:r>
            <a:r>
              <a:rPr lang="en-US" dirty="0" err="1"/>
              <a:t>Aufrufe</a:t>
            </a:r>
            <a:endParaRPr lang="en-US" dirty="0"/>
          </a:p>
          <a:p>
            <a:pPr lvl="1"/>
            <a:r>
              <a:rPr lang="en-US" dirty="0" err="1"/>
              <a:t>Registryeinträgen</a:t>
            </a:r>
            <a:endParaRPr lang="en-US" dirty="0"/>
          </a:p>
          <a:p>
            <a:pPr lvl="1"/>
            <a:r>
              <a:rPr lang="en-US" dirty="0" err="1"/>
              <a:t>Prozesse</a:t>
            </a:r>
            <a:endParaRPr lang="en-US" dirty="0"/>
          </a:p>
          <a:p>
            <a:pPr lvl="1"/>
            <a:r>
              <a:rPr lang="en-US" dirty="0" err="1"/>
              <a:t>Mutexe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Dateien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A15DF9-EE0E-4069-A3BC-57CBA0B724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138A06-7971-4909-B965-A19317A6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7585A5-32C6-4A9A-A414-2AB30D4DF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37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E84377-79E6-461D-AFFA-00F5368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Monitoring von malware </a:t>
            </a:r>
            <a:r>
              <a:rPr lang="en-US" err="1"/>
              <a:t>detonationen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7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de-DE"/>
              <a:t>Automatische </a:t>
            </a:r>
            <a:r>
              <a:rPr lang="de-DE" err="1"/>
              <a:t>Monitoringtools</a:t>
            </a:r>
            <a:r>
              <a:rPr lang="de-DE"/>
              <a:t> brauchen Signaturen zur</a:t>
            </a:r>
          </a:p>
          <a:p>
            <a:r>
              <a:rPr lang="de-DE"/>
              <a:t>Erkennung von Angriffen </a:t>
            </a:r>
          </a:p>
          <a:p>
            <a:pPr lvl="1"/>
            <a:r>
              <a:rPr lang="de-DE"/>
              <a:t>(</a:t>
            </a:r>
            <a:r>
              <a:rPr lang="de-DE">
                <a:sym typeface="Wingdings" panose="05000000000000000000" pitchFamily="2" charset="2"/>
              </a:rPr>
              <a:t> Blocken und Benachrichtigen)</a:t>
            </a:r>
            <a:endParaRPr lang="de-DE"/>
          </a:p>
          <a:p>
            <a:r>
              <a:rPr lang="de-DE"/>
              <a:t>Identifikation der Malware</a:t>
            </a:r>
          </a:p>
          <a:p>
            <a:r>
              <a:rPr lang="de-DE"/>
              <a:t>Erkennung von gefährlichen Verhaltensmustern</a:t>
            </a:r>
          </a:p>
          <a:p>
            <a:pPr marL="900" indent="0">
              <a:buNone/>
            </a:pPr>
            <a:endParaRPr lang="de-DE"/>
          </a:p>
          <a:p>
            <a:pPr marL="900" indent="0">
              <a:buNone/>
            </a:pPr>
            <a:r>
              <a:rPr lang="de-DE"/>
              <a:t>Es gibt verschiedene Arten von Signaturen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38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Signaturen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4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MD5 oder bevorzugt SHA256 Werte von Daten</a:t>
            </a:r>
          </a:p>
          <a:p>
            <a:r>
              <a:rPr lang="de-DE" dirty="0"/>
              <a:t>Ermöglicht </a:t>
            </a:r>
          </a:p>
          <a:p>
            <a:pPr lvl="1"/>
            <a:r>
              <a:rPr lang="de-DE" dirty="0"/>
              <a:t>Suche nach Informationen über die Daten</a:t>
            </a:r>
          </a:p>
          <a:p>
            <a:pPr lvl="1"/>
            <a:r>
              <a:rPr lang="de-DE" dirty="0" err="1"/>
              <a:t>Blacklisten</a:t>
            </a:r>
            <a:r>
              <a:rPr lang="de-DE" dirty="0"/>
              <a:t> in AV-Programmen und Spamfiltern</a:t>
            </a:r>
          </a:p>
          <a:p>
            <a:r>
              <a:rPr lang="de-DE" dirty="0"/>
              <a:t>Nachteil: Einfache Hashwert ändert sich schon durch die Änderung eines einzelnen Bits</a:t>
            </a:r>
          </a:p>
          <a:p>
            <a:r>
              <a:rPr lang="de-DE" dirty="0" err="1"/>
              <a:t>Fuzzy</a:t>
            </a:r>
            <a:r>
              <a:rPr lang="de-DE" dirty="0"/>
              <a:t> </a:t>
            </a:r>
            <a:r>
              <a:rPr lang="de-DE" dirty="0" err="1"/>
              <a:t>Hashing</a:t>
            </a:r>
            <a:r>
              <a:rPr lang="de-DE" dirty="0"/>
              <a:t> </a:t>
            </a:r>
            <a:r>
              <a:rPr lang="de-DE" dirty="0" err="1"/>
              <a:t>ssdeep</a:t>
            </a:r>
            <a:r>
              <a:rPr lang="de-DE" dirty="0"/>
              <a:t> über Sektionen / Funktionen, um Ähnlichkeiten (Familien) zu finden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39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Signaturen</a:t>
            </a:r>
            <a:r>
              <a:rPr lang="en-US"/>
              <a:t>: </a:t>
            </a:r>
            <a:r>
              <a:rPr lang="en-US" err="1"/>
              <a:t>Hashwerte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E9A0705-45BD-44FE-BF27-E4A04A61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Verteidigung mit Hilfe von Malwareanalysen</a:t>
            </a:r>
          </a:p>
          <a:p>
            <a:pPr lvl="1"/>
            <a:r>
              <a:rPr lang="de-DE" dirty="0"/>
              <a:t>Antivirusprodukte: Methoden zur Erkennung von Angriffen, damit diese geblockt werden können</a:t>
            </a:r>
          </a:p>
          <a:p>
            <a:pPr lvl="1"/>
            <a:r>
              <a:rPr lang="de-DE" dirty="0" err="1"/>
              <a:t>Incident</a:t>
            </a:r>
            <a:r>
              <a:rPr lang="de-DE" dirty="0"/>
              <a:t> Response: Analyse und Gegenmaßnahmen zur Bereinigung infizierter Systeme	</a:t>
            </a:r>
          </a:p>
          <a:p>
            <a:pPr lvl="1"/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: Austausch und Aufklärung über die aktuelle Bedrohungslage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8EBB2C-B4CE-453E-AE6A-6664266A73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BA647D-DCBD-4711-870D-E397E63B4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730296-7980-4452-AAD1-54379BCDA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92F86F-C9FF-42E3-8FE0-47739562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Verteidigung</a:t>
            </a:r>
          </a:p>
        </p:txBody>
      </p:sp>
    </p:spTree>
    <p:extLst>
      <p:ext uri="{BB962C8B-B14F-4D97-AF65-F5344CB8AC3E}">
        <p14:creationId xmlns:p14="http://schemas.microsoft.com/office/powerpoint/2010/main" val="486862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0174"/>
            <a:ext cx="8229600" cy="3924782"/>
          </a:xfrm>
        </p:spPr>
        <p:txBody>
          <a:bodyPr/>
          <a:lstStyle/>
          <a:p>
            <a:r>
              <a:rPr lang="de-DE" dirty="0"/>
              <a:t>Suche nach signifikanten Strings oder Binärmustern </a:t>
            </a:r>
          </a:p>
          <a:p>
            <a:r>
              <a:rPr lang="de-DE" dirty="0"/>
              <a:t>Erkennung und Klassifikation von Malware</a:t>
            </a:r>
          </a:p>
          <a:p>
            <a:r>
              <a:rPr lang="de-DE" dirty="0"/>
              <a:t>Dateiscans</a:t>
            </a:r>
          </a:p>
          <a:p>
            <a:r>
              <a:rPr lang="de-DE" dirty="0"/>
              <a:t>Systemscans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40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Signaturen</a:t>
            </a:r>
            <a:r>
              <a:rPr lang="en-US"/>
              <a:t>: Yara </a:t>
            </a:r>
            <a:r>
              <a:rPr lang="en-US" err="1"/>
              <a:t>Regeln</a:t>
            </a:r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8CAEDF-5F0D-4839-81DB-18DCF01C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" y="2995256"/>
            <a:ext cx="9128823" cy="27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3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023"/>
            <a:ext cx="8229600" cy="3870933"/>
          </a:xfrm>
        </p:spPr>
        <p:txBody>
          <a:bodyPr/>
          <a:lstStyle/>
          <a:p>
            <a:r>
              <a:rPr lang="de-DE" dirty="0" err="1"/>
              <a:t>Intrusiondetectionsysteme</a:t>
            </a:r>
            <a:r>
              <a:rPr lang="de-DE" dirty="0"/>
              <a:t> verwenden Signaturen, um Angriffe im </a:t>
            </a:r>
            <a:r>
              <a:rPr lang="de-DE" dirty="0" err="1"/>
              <a:t>Netzwerktraffic</a:t>
            </a:r>
            <a:r>
              <a:rPr lang="de-DE" dirty="0"/>
              <a:t> zu erkennen</a:t>
            </a:r>
          </a:p>
          <a:p>
            <a:r>
              <a:rPr lang="de-DE" dirty="0"/>
              <a:t>Die Bekanntesten</a:t>
            </a:r>
          </a:p>
          <a:p>
            <a:pPr lvl="1"/>
            <a:r>
              <a:rPr lang="de-DE" dirty="0" err="1"/>
              <a:t>Suriacta</a:t>
            </a:r>
            <a:endParaRPr lang="de-DE" dirty="0"/>
          </a:p>
          <a:p>
            <a:pPr lvl="1"/>
            <a:r>
              <a:rPr lang="de-DE" dirty="0" err="1"/>
              <a:t>Snort</a:t>
            </a:r>
            <a:endParaRPr lang="de-DE" dirty="0"/>
          </a:p>
          <a:p>
            <a:r>
              <a:rPr lang="de-DE" dirty="0"/>
              <a:t>Netzwerksignaturen können auch in Sandboxanalysen verwendet werden</a:t>
            </a:r>
          </a:p>
          <a:p>
            <a:pPr lvl="1"/>
            <a:r>
              <a:rPr lang="de-DE" dirty="0"/>
              <a:t>Eigene Kommunikationsprotokolle / Anomalien erkennen</a:t>
            </a:r>
          </a:p>
          <a:p>
            <a:pPr lvl="1"/>
            <a:r>
              <a:rPr lang="de-DE" dirty="0"/>
              <a:t>Bekannte Server / Endpunkte</a:t>
            </a:r>
          </a:p>
          <a:p>
            <a:pPr lvl="1"/>
            <a:r>
              <a:rPr lang="de-DE" dirty="0"/>
              <a:t>Samples aus dem Traffic extrahieren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41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Netzwerkverkehr</a:t>
            </a:r>
            <a:r>
              <a:rPr lang="en-US"/>
              <a:t> </a:t>
            </a:r>
            <a:r>
              <a:rPr lang="en-US" err="1"/>
              <a:t>monitoren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9628"/>
            <a:ext cx="8229600" cy="3935328"/>
          </a:xfrm>
        </p:spPr>
        <p:txBody>
          <a:bodyPr/>
          <a:lstStyle/>
          <a:p>
            <a:r>
              <a:rPr lang="de-DE" dirty="0"/>
              <a:t>Erkennen von auffälligem Verhalten, wie z.B. </a:t>
            </a:r>
            <a:r>
              <a:rPr lang="de-DE" dirty="0" err="1"/>
              <a:t>Processinjection</a:t>
            </a:r>
            <a:r>
              <a:rPr lang="de-DE" dirty="0"/>
              <a:t> oder Eintragungen in Autostart</a:t>
            </a:r>
          </a:p>
          <a:p>
            <a:r>
              <a:rPr lang="de-DE" dirty="0"/>
              <a:t>Sandboxen, </a:t>
            </a:r>
            <a:r>
              <a:rPr lang="de-DE" dirty="0" err="1"/>
              <a:t>Endpoint</a:t>
            </a:r>
            <a:r>
              <a:rPr lang="de-DE" dirty="0"/>
              <a:t> AV, Labanalysen</a:t>
            </a:r>
          </a:p>
          <a:p>
            <a:r>
              <a:rPr lang="de-DE" dirty="0"/>
              <a:t>Verhaltenssignaturen können andere genannte Signaturen mit einschließen</a:t>
            </a:r>
          </a:p>
          <a:p>
            <a:r>
              <a:rPr lang="de-DE" dirty="0"/>
              <a:t>Z.B. Monitoring von</a:t>
            </a:r>
          </a:p>
          <a:p>
            <a:pPr lvl="1"/>
            <a:r>
              <a:rPr lang="de-DE" dirty="0"/>
              <a:t>API Calls (API Monitor)</a:t>
            </a:r>
          </a:p>
          <a:p>
            <a:pPr lvl="1"/>
            <a:r>
              <a:rPr lang="de-DE" dirty="0" err="1"/>
              <a:t>Registyeinträgen</a:t>
            </a:r>
            <a:r>
              <a:rPr lang="de-DE" dirty="0"/>
              <a:t> (</a:t>
            </a:r>
            <a:r>
              <a:rPr lang="de-DE" dirty="0" err="1"/>
              <a:t>Sysinternals</a:t>
            </a:r>
            <a:r>
              <a:rPr lang="de-DE" dirty="0"/>
              <a:t> </a:t>
            </a:r>
            <a:r>
              <a:rPr lang="de-DE" dirty="0" err="1"/>
              <a:t>Autoruns</a:t>
            </a:r>
            <a:r>
              <a:rPr lang="de-DE" dirty="0"/>
              <a:t>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42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Verhalten</a:t>
            </a:r>
            <a:r>
              <a:rPr lang="en-US"/>
              <a:t> </a:t>
            </a:r>
            <a:r>
              <a:rPr lang="en-US" err="1"/>
              <a:t>Monitoren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42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419646-0B89-4FB5-82E6-8F4FB733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D496EC-F360-4070-A995-E14F4865A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9AAB8F-B352-4D0D-947F-0AF6C5D7D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43</a:t>
            </a:fld>
            <a:endParaRPr lang="de-DE" kern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248098F-3EE4-488B-B008-DEB343B5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Verhaltenssignatur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7497BD-FFE6-4A9C-9E89-66E54A42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48" y="1033244"/>
            <a:ext cx="6958903" cy="46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30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4450"/>
            <a:ext cx="8583769" cy="3670506"/>
          </a:xfrm>
        </p:spPr>
        <p:txBody>
          <a:bodyPr/>
          <a:lstStyle/>
          <a:p>
            <a:r>
              <a:rPr lang="de-DE"/>
              <a:t>Erkennung von Infektionen durch plötzlich abweichendes Verhalten von Programmen</a:t>
            </a:r>
          </a:p>
          <a:p>
            <a:r>
              <a:rPr lang="de-DE"/>
              <a:t>Sigma Regeln für Logoutput von eingesetzten Programmen</a:t>
            </a:r>
          </a:p>
          <a:p>
            <a:pPr lvl="1"/>
            <a:r>
              <a:rPr lang="de-DE"/>
              <a:t>Benachrichtigung bei besonders seltenen oder verdächtigen Logs</a:t>
            </a:r>
          </a:p>
          <a:p>
            <a:pPr lvl="1"/>
            <a:r>
              <a:rPr lang="de-DE"/>
              <a:t>Einsatz z.B. in SIEM, zentralen Logverwaltungssystemen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44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Regeln</a:t>
            </a:r>
            <a:r>
              <a:rPr lang="en-US"/>
              <a:t> </a:t>
            </a:r>
            <a:r>
              <a:rPr lang="en-US" err="1"/>
              <a:t>für</a:t>
            </a:r>
            <a:r>
              <a:rPr lang="en-US"/>
              <a:t> </a:t>
            </a:r>
            <a:r>
              <a:rPr lang="en-US" err="1"/>
              <a:t>Loganomalien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4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Lab aus VMs </a:t>
            </a:r>
          </a:p>
          <a:p>
            <a:pPr lvl="1"/>
            <a:r>
              <a:rPr lang="de-DE" dirty="0"/>
              <a:t>Sets an Analysetools</a:t>
            </a:r>
          </a:p>
          <a:p>
            <a:pPr lvl="1"/>
            <a:r>
              <a:rPr lang="de-DE" dirty="0"/>
              <a:t>Verschiedene Betriebssysteme, Sicherheitsmaßnahmen 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Auf Eigenschaften der Malware eingehen</a:t>
            </a:r>
          </a:p>
          <a:p>
            <a:pPr lvl="1"/>
            <a:r>
              <a:rPr lang="de-DE" dirty="0"/>
              <a:t>Sandboxdetektionen umgehen</a:t>
            </a:r>
          </a:p>
          <a:p>
            <a:pPr lvl="1"/>
            <a:r>
              <a:rPr lang="de-DE" dirty="0"/>
              <a:t>Spezifische Umgebungseigenschaften herstellen</a:t>
            </a:r>
          </a:p>
          <a:p>
            <a:pPr lvl="1"/>
            <a:r>
              <a:rPr lang="de-DE" dirty="0"/>
              <a:t>.NET spezifische Analysetools</a:t>
            </a:r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45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VM Lab</a:t>
            </a:r>
          </a:p>
        </p:txBody>
      </p:sp>
    </p:spTree>
    <p:extLst>
      <p:ext uri="{BB962C8B-B14F-4D97-AF65-F5344CB8AC3E}">
        <p14:creationId xmlns:p14="http://schemas.microsoft.com/office/powerpoint/2010/main" val="3908142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Lab besteht aus VMs für verschieden Zwecke</a:t>
            </a:r>
          </a:p>
          <a:p>
            <a:pPr lvl="1"/>
            <a:r>
              <a:rPr lang="de-DE" err="1"/>
              <a:t>Vulnboxes</a:t>
            </a:r>
            <a:r>
              <a:rPr lang="de-DE"/>
              <a:t> mit Sicherheitslücken auf denen das Sample ausgeführt wird</a:t>
            </a:r>
          </a:p>
          <a:p>
            <a:pPr lvl="1"/>
            <a:r>
              <a:rPr lang="de-DE" err="1"/>
              <a:t>Vulnboxes</a:t>
            </a:r>
            <a:r>
              <a:rPr lang="de-DE"/>
              <a:t> verschiedener Betriebssysteme, zur Analyse der Weiterverbreitung</a:t>
            </a:r>
          </a:p>
          <a:p>
            <a:pPr lvl="1"/>
            <a:r>
              <a:rPr lang="de-DE"/>
              <a:t>Analyse-VMs (Remote-Debugging, Linux-Tools, </a:t>
            </a:r>
            <a:r>
              <a:rPr lang="de-DE" err="1"/>
              <a:t>Win</a:t>
            </a:r>
            <a:r>
              <a:rPr lang="de-DE"/>
              <a:t>-Tools)</a:t>
            </a:r>
          </a:p>
          <a:p>
            <a:pPr lvl="1"/>
            <a:r>
              <a:rPr lang="de-DE"/>
              <a:t>Monitoring-VMs</a:t>
            </a:r>
          </a:p>
          <a:p>
            <a:pPr lvl="1"/>
            <a:r>
              <a:rPr lang="de-DE"/>
              <a:t>INETSIM VM zur Simulation von Internet Services</a:t>
            </a:r>
          </a:p>
          <a:p>
            <a:r>
              <a:rPr lang="de-DE"/>
              <a:t>VMs sind in privatem Netzwerk verbunden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46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Manuelle</a:t>
            </a:r>
            <a:r>
              <a:rPr lang="en-US"/>
              <a:t> </a:t>
            </a:r>
            <a:r>
              <a:rPr lang="en-US" err="1"/>
              <a:t>dynamische</a:t>
            </a:r>
            <a:r>
              <a:rPr lang="en-US"/>
              <a:t> </a:t>
            </a:r>
            <a:r>
              <a:rPr lang="en-US" err="1"/>
              <a:t>analysen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6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60531B7-7C48-4A4A-9A42-202722692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de-DE" dirty="0"/>
              <a:t>Untersuchung einer unbekannten Malware</a:t>
            </a:r>
          </a:p>
          <a:p>
            <a:r>
              <a:rPr lang="de-DE" dirty="0"/>
              <a:t>API Monitor</a:t>
            </a:r>
          </a:p>
          <a:p>
            <a:r>
              <a:rPr lang="de-DE" dirty="0" err="1"/>
              <a:t>Regshot</a:t>
            </a:r>
            <a:endParaRPr lang="de-DE" dirty="0"/>
          </a:p>
          <a:p>
            <a:r>
              <a:rPr lang="de-DE" dirty="0" err="1"/>
              <a:t>ProcessHacker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A15DF9-EE0E-4069-A3BC-57CBA0B724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138A06-7971-4909-B965-A19317A66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7585A5-32C6-4A9A-A414-2AB30D4DF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47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E84377-79E6-461D-AFFA-00F5368A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Detonation und Monitoring</a:t>
            </a:r>
          </a:p>
        </p:txBody>
      </p:sp>
    </p:spTree>
    <p:extLst>
      <p:ext uri="{BB962C8B-B14F-4D97-AF65-F5344CB8AC3E}">
        <p14:creationId xmlns:p14="http://schemas.microsoft.com/office/powerpoint/2010/main" val="2330176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CFBD4-3BD9-4833-BE3E-5ADD8566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Komplexe</a:t>
            </a:r>
            <a:r>
              <a:rPr lang="en-US"/>
              <a:t> </a:t>
            </a:r>
            <a:r>
              <a:rPr lang="en-US" err="1"/>
              <a:t>Detailanalyse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96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3670506"/>
          </a:xfrm>
        </p:spPr>
        <p:txBody>
          <a:bodyPr/>
          <a:lstStyle/>
          <a:p>
            <a:pPr marL="900" indent="0">
              <a:buNone/>
            </a:pPr>
            <a:r>
              <a:rPr lang="en-US" dirty="0" err="1"/>
              <a:t>Für</a:t>
            </a:r>
            <a:r>
              <a:rPr lang="en-US" dirty="0"/>
              <a:t> die Malware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Source Code </a:t>
            </a:r>
            <a:r>
              <a:rPr lang="en-US" dirty="0" err="1"/>
              <a:t>verfügar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Reverse Engineering: Source Code </a:t>
            </a:r>
            <a:r>
              <a:rPr lang="en-US" dirty="0" err="1"/>
              <a:t>rekonstruieren</a:t>
            </a:r>
            <a:endParaRPr lang="en-US" dirty="0"/>
          </a:p>
          <a:p>
            <a:r>
              <a:rPr lang="en-US" dirty="0" err="1"/>
              <a:t>Malwareanalyse</a:t>
            </a:r>
            <a:r>
              <a:rPr lang="en-US" dirty="0"/>
              <a:t>: Source Code verstehen </a:t>
            </a:r>
            <a:r>
              <a:rPr lang="en-US" dirty="0" err="1"/>
              <a:t>genügt</a:t>
            </a:r>
            <a:endParaRPr lang="en-US" dirty="0"/>
          </a:p>
          <a:p>
            <a:r>
              <a:rPr lang="en-US" dirty="0"/>
              <a:t>Aber </a:t>
            </a:r>
            <a:r>
              <a:rPr lang="en-US" dirty="0" err="1"/>
              <a:t>Einsatz</a:t>
            </a:r>
            <a:r>
              <a:rPr lang="en-US" dirty="0"/>
              <a:t> </a:t>
            </a:r>
            <a:r>
              <a:rPr lang="en-US" dirty="0" err="1"/>
              <a:t>gleicher</a:t>
            </a:r>
            <a:r>
              <a:rPr lang="en-US" dirty="0"/>
              <a:t> </a:t>
            </a:r>
            <a:r>
              <a:rPr lang="en-US" dirty="0" err="1"/>
              <a:t>Techniken</a:t>
            </a:r>
            <a:r>
              <a:rPr lang="en-US" dirty="0"/>
              <a:t> &amp; Tools:</a:t>
            </a:r>
          </a:p>
          <a:p>
            <a:pPr lvl="1"/>
            <a:r>
              <a:rPr lang="en-US" dirty="0" err="1"/>
              <a:t>Diasssembler</a:t>
            </a:r>
            <a:r>
              <a:rPr lang="en-US" dirty="0"/>
              <a:t>, Debugger, Monitoring</a:t>
            </a:r>
          </a:p>
          <a:p>
            <a:pPr lvl="1"/>
            <a:r>
              <a:rPr lang="en-US" dirty="0" err="1"/>
              <a:t>Gebrauch</a:t>
            </a:r>
            <a:r>
              <a:rPr lang="en-US" dirty="0"/>
              <a:t> von MSDN und </a:t>
            </a:r>
            <a:r>
              <a:rPr lang="en-US" dirty="0" err="1"/>
              <a:t>anderer</a:t>
            </a:r>
            <a:r>
              <a:rPr lang="en-US" dirty="0"/>
              <a:t> </a:t>
            </a:r>
            <a:r>
              <a:rPr lang="en-US" dirty="0" err="1"/>
              <a:t>Dokumentation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49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Reverse engineering</a:t>
            </a:r>
          </a:p>
        </p:txBody>
      </p:sp>
    </p:spTree>
    <p:extLst>
      <p:ext uri="{BB962C8B-B14F-4D97-AF65-F5344CB8AC3E}">
        <p14:creationId xmlns:p14="http://schemas.microsoft.com/office/powerpoint/2010/main" val="13923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Malware</a:t>
            </a:r>
            <a:r>
              <a:rPr lang="en-US" dirty="0"/>
              <a:t>: </a:t>
            </a:r>
            <a:r>
              <a:rPr lang="en-US" dirty="0" err="1"/>
              <a:t>Schadsoftware</a:t>
            </a:r>
            <a:endParaRPr lang="en-US" dirty="0"/>
          </a:p>
          <a:p>
            <a:r>
              <a:rPr lang="en-US" u="sng" dirty="0"/>
              <a:t>Sample</a:t>
            </a:r>
            <a:r>
              <a:rPr lang="en-US" dirty="0"/>
              <a:t>: </a:t>
            </a:r>
            <a:r>
              <a:rPr lang="en-US" dirty="0" err="1"/>
              <a:t>konfigurierte</a:t>
            </a:r>
            <a:r>
              <a:rPr lang="en-US" dirty="0"/>
              <a:t> / </a:t>
            </a:r>
            <a:r>
              <a:rPr lang="en-US" dirty="0" err="1"/>
              <a:t>ausgelieferte</a:t>
            </a:r>
            <a:r>
              <a:rPr lang="en-US" dirty="0"/>
              <a:t> Malware</a:t>
            </a:r>
          </a:p>
          <a:p>
            <a:r>
              <a:rPr lang="en-US" u="sng" dirty="0"/>
              <a:t>Version</a:t>
            </a:r>
            <a:r>
              <a:rPr lang="en-US" dirty="0"/>
              <a:t>: Malware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weiterentwickelt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jede</a:t>
            </a:r>
            <a:r>
              <a:rPr lang="en-US" dirty="0"/>
              <a:t> SW</a:t>
            </a:r>
          </a:p>
          <a:p>
            <a:r>
              <a:rPr lang="en-US" u="sng" dirty="0" err="1"/>
              <a:t>Familien</a:t>
            </a:r>
            <a:r>
              <a:rPr lang="en-US" dirty="0"/>
              <a:t>, </a:t>
            </a:r>
            <a:r>
              <a:rPr lang="en-US" u="sng" dirty="0" err="1"/>
              <a:t>Kategorien</a:t>
            </a:r>
            <a:r>
              <a:rPr lang="en-US" dirty="0"/>
              <a:t>: Gruppe </a:t>
            </a:r>
            <a:r>
              <a:rPr lang="en-US" dirty="0" err="1"/>
              <a:t>gleicher</a:t>
            </a:r>
            <a:r>
              <a:rPr lang="en-US" dirty="0"/>
              <a:t> Malware, </a:t>
            </a:r>
            <a:r>
              <a:rPr lang="en-US" dirty="0" err="1"/>
              <a:t>umfasst</a:t>
            </a:r>
            <a:r>
              <a:rPr lang="en-US" dirty="0"/>
              <a:t> </a:t>
            </a:r>
            <a:r>
              <a:rPr lang="en-US" dirty="0" err="1"/>
              <a:t>unterschiedliche</a:t>
            </a:r>
            <a:r>
              <a:rPr lang="en-US" dirty="0"/>
              <a:t> </a:t>
            </a:r>
            <a:r>
              <a:rPr lang="en-US" dirty="0" err="1"/>
              <a:t>Versionen</a:t>
            </a:r>
            <a:r>
              <a:rPr lang="en-US" dirty="0"/>
              <a:t> und </a:t>
            </a:r>
            <a:r>
              <a:rPr lang="en-US" dirty="0" err="1"/>
              <a:t>Konfigurationen</a:t>
            </a:r>
            <a:endParaRPr lang="en-US" dirty="0"/>
          </a:p>
          <a:p>
            <a:r>
              <a:rPr lang="en-US" u="sng" dirty="0"/>
              <a:t>Threat</a:t>
            </a:r>
            <a:r>
              <a:rPr lang="en-US" dirty="0"/>
              <a:t> </a:t>
            </a:r>
            <a:r>
              <a:rPr lang="en-US" u="sng" dirty="0"/>
              <a:t>Actor</a:t>
            </a:r>
            <a:r>
              <a:rPr lang="en-US" dirty="0"/>
              <a:t>: Die </a:t>
            </a:r>
            <a:r>
              <a:rPr lang="en-US" dirty="0" err="1"/>
              <a:t>Angreifer</a:t>
            </a:r>
            <a:endParaRPr lang="en-US" dirty="0"/>
          </a:p>
          <a:p>
            <a:r>
              <a:rPr lang="en-US" u="sng" dirty="0" err="1"/>
              <a:t>Kampagne</a:t>
            </a:r>
            <a:r>
              <a:rPr lang="en-US" dirty="0"/>
              <a:t>: </a:t>
            </a:r>
            <a:r>
              <a:rPr lang="en-US" dirty="0" err="1"/>
              <a:t>Alle</a:t>
            </a:r>
            <a:r>
              <a:rPr lang="en-US" dirty="0"/>
              <a:t> Samples </a:t>
            </a:r>
            <a:r>
              <a:rPr lang="en-US" dirty="0" err="1"/>
              <a:t>einer</a:t>
            </a:r>
            <a:r>
              <a:rPr lang="en-US" dirty="0"/>
              <a:t> Malware, die in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definierten</a:t>
            </a:r>
            <a:r>
              <a:rPr lang="en-US" dirty="0"/>
              <a:t> </a:t>
            </a:r>
            <a:r>
              <a:rPr lang="en-US" dirty="0" err="1"/>
              <a:t>Zeitraum</a:t>
            </a:r>
            <a:r>
              <a:rPr lang="en-US" dirty="0"/>
              <a:t> von </a:t>
            </a:r>
            <a:r>
              <a:rPr lang="en-US" dirty="0" err="1"/>
              <a:t>einem</a:t>
            </a:r>
            <a:r>
              <a:rPr lang="en-US" dirty="0"/>
              <a:t> Threat Actor </a:t>
            </a:r>
            <a:r>
              <a:rPr lang="en-US" dirty="0" err="1"/>
              <a:t>ausgeliefert</a:t>
            </a:r>
            <a:r>
              <a:rPr lang="en-US" dirty="0"/>
              <a:t> </a:t>
            </a:r>
            <a:r>
              <a:rPr lang="en-US" dirty="0" err="1"/>
              <a:t>wurden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Grundlegende</a:t>
            </a:r>
            <a:r>
              <a:rPr lang="en-US"/>
              <a:t> </a:t>
            </a:r>
            <a:r>
              <a:rPr lang="en-US" err="1"/>
              <a:t>Terminologie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1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Komplexe</a:t>
            </a:r>
            <a:r>
              <a:rPr lang="en-US" dirty="0"/>
              <a:t> </a:t>
            </a:r>
            <a:r>
              <a:rPr lang="en-US" dirty="0" err="1"/>
              <a:t>statische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Disassembler</a:t>
            </a:r>
          </a:p>
          <a:p>
            <a:r>
              <a:rPr lang="en-US" dirty="0" err="1"/>
              <a:t>Binärdatei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lesbarer</a:t>
            </a:r>
            <a:r>
              <a:rPr lang="en-US" dirty="0"/>
              <a:t> </a:t>
            </a:r>
            <a:r>
              <a:rPr lang="en-US" dirty="0" err="1"/>
              <a:t>Assemblercode</a:t>
            </a:r>
            <a:endParaRPr lang="en-US" dirty="0"/>
          </a:p>
          <a:p>
            <a:pPr lvl="1"/>
            <a:r>
              <a:rPr lang="en-US" dirty="0"/>
              <a:t>IDA Pro: Disassembler, </a:t>
            </a:r>
            <a:r>
              <a:rPr lang="en-US" dirty="0" err="1"/>
              <a:t>Decompiler</a:t>
            </a:r>
            <a:r>
              <a:rPr lang="en-US" dirty="0"/>
              <a:t>, Debugger etc. </a:t>
            </a:r>
          </a:p>
          <a:p>
            <a:pPr lvl="1"/>
            <a:r>
              <a:rPr lang="en-US" dirty="0"/>
              <a:t>Radare2: Open Source Alternative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50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Disassembler</a:t>
            </a:r>
          </a:p>
        </p:txBody>
      </p:sp>
    </p:spTree>
    <p:extLst>
      <p:ext uri="{BB962C8B-B14F-4D97-AF65-F5344CB8AC3E}">
        <p14:creationId xmlns:p14="http://schemas.microsoft.com/office/powerpoint/2010/main" val="1368131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DFBA8B-535B-4E18-991F-1C4D8ECD73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A2801F-D983-4C38-8C35-2108F1655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A60717-1380-483A-995C-0A654A057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51</a:t>
            </a:fld>
            <a:endParaRPr lang="de-DE" kern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AE9E89-7D69-4353-B629-7B817781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Disassembler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E37A55-A96D-4861-A67F-69868A61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427"/>
            <a:ext cx="9144000" cy="48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8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Komplexe dynamische Analyse mit Debugger</a:t>
            </a:r>
          </a:p>
          <a:p>
            <a:pPr lvl="1"/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die Instruktionen ausführen und beobachten was passiert</a:t>
            </a:r>
          </a:p>
          <a:p>
            <a:pPr lvl="1"/>
            <a:r>
              <a:rPr lang="de-DE" dirty="0"/>
              <a:t>Anti-Debugging Techniken umgehen</a:t>
            </a:r>
          </a:p>
          <a:p>
            <a:pPr lvl="1"/>
            <a:r>
              <a:rPr lang="de-DE" dirty="0"/>
              <a:t>Memory </a:t>
            </a:r>
            <a:r>
              <a:rPr lang="de-DE" dirty="0" err="1"/>
              <a:t>dumpen</a:t>
            </a:r>
            <a:endParaRPr lang="de-DE" dirty="0"/>
          </a:p>
          <a:p>
            <a:pPr lvl="1"/>
            <a:r>
              <a:rPr lang="de-DE" dirty="0"/>
              <a:t>Laufzeitinformationen angucken</a:t>
            </a:r>
          </a:p>
          <a:p>
            <a:r>
              <a:rPr lang="en-US" dirty="0"/>
              <a:t>Debugging </a:t>
            </a:r>
            <a:r>
              <a:rPr lang="en-US" dirty="0" err="1"/>
              <a:t>mit</a:t>
            </a:r>
            <a:r>
              <a:rPr lang="en-US" dirty="0"/>
              <a:t> IDA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einzelnem</a:t>
            </a:r>
            <a:r>
              <a:rPr lang="en-US" dirty="0"/>
              <a:t> Debugger</a:t>
            </a:r>
          </a:p>
          <a:p>
            <a:r>
              <a:rPr lang="en-US" dirty="0"/>
              <a:t>Kernel Debugging </a:t>
            </a:r>
            <a:r>
              <a:rPr lang="en-US" dirty="0" err="1"/>
              <a:t>mit</a:t>
            </a:r>
            <a:r>
              <a:rPr lang="en-US" dirty="0"/>
              <a:t> IDA remote Server</a:t>
            </a:r>
          </a:p>
          <a:p>
            <a:r>
              <a:rPr lang="en-US" dirty="0"/>
              <a:t>In </a:t>
            </a:r>
            <a:r>
              <a:rPr lang="en-US" dirty="0" err="1"/>
              <a:t>einer</a:t>
            </a:r>
            <a:r>
              <a:rPr lang="en-US" dirty="0"/>
              <a:t> Lab </a:t>
            </a:r>
            <a:r>
              <a:rPr lang="en-US" dirty="0" err="1"/>
              <a:t>Umgebung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52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1800775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0DADD5-6F28-48E4-B9C8-F2C16F475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Demo</a:t>
            </a:r>
          </a:p>
          <a:p>
            <a:pPr lvl="1"/>
            <a:r>
              <a:rPr lang="en-US"/>
              <a:t>Reversing </a:t>
            </a:r>
            <a:r>
              <a:rPr lang="en-US" err="1"/>
              <a:t>mit</a:t>
            </a:r>
            <a:r>
              <a:rPr lang="en-US"/>
              <a:t> IDA Pro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75A1F3-182F-4D26-B06B-507EB10FD8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722609-B5D5-4472-9061-37D0028B5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6F185-8A90-4360-B10B-89996E929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53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7E8010-4F7F-4542-9F62-B712A805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Komplexe</a:t>
            </a:r>
            <a:r>
              <a:rPr lang="en-US"/>
              <a:t> </a:t>
            </a:r>
            <a:r>
              <a:rPr lang="en-US" err="1"/>
              <a:t>Detailanalyse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2E129-493D-4935-9306-8F0FE81A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berufsfeld</a:t>
            </a:r>
            <a:r>
              <a:rPr lang="en-US"/>
              <a:t> </a:t>
            </a:r>
            <a:r>
              <a:rPr lang="en-US" err="1"/>
              <a:t>Malwareanalyst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4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8F51EE-F819-46BB-9D6A-0C5EBBAC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Spannender</a:t>
            </a:r>
            <a:r>
              <a:rPr lang="en-US" dirty="0"/>
              <a:t> </a:t>
            </a:r>
            <a:r>
              <a:rPr lang="en-US" dirty="0" err="1"/>
              <a:t>Beruf</a:t>
            </a:r>
            <a:endParaRPr lang="en-US" dirty="0"/>
          </a:p>
          <a:p>
            <a:pPr lvl="1"/>
            <a:r>
              <a:rPr lang="en-US" dirty="0"/>
              <a:t>Sehr </a:t>
            </a:r>
            <a:r>
              <a:rPr lang="en-US" dirty="0" err="1"/>
              <a:t>gefragt</a:t>
            </a:r>
            <a:endParaRPr lang="en-US" dirty="0"/>
          </a:p>
          <a:p>
            <a:pPr lvl="1"/>
            <a:r>
              <a:rPr lang="en-US" dirty="0"/>
              <a:t>Cyber, Cyber, Cyber, Cyber…</a:t>
            </a:r>
          </a:p>
          <a:p>
            <a:r>
              <a:rPr lang="en-US" dirty="0"/>
              <a:t>Motivation: </a:t>
            </a:r>
          </a:p>
          <a:p>
            <a:pPr lvl="1"/>
            <a:r>
              <a:rPr lang="en-US" dirty="0" err="1"/>
              <a:t>Menschlicher</a:t>
            </a:r>
            <a:r>
              <a:rPr lang="en-US" dirty="0"/>
              <a:t> </a:t>
            </a:r>
            <a:r>
              <a:rPr lang="en-US" dirty="0" err="1"/>
              <a:t>Gegner</a:t>
            </a:r>
            <a:endParaRPr lang="en-US" dirty="0"/>
          </a:p>
          <a:p>
            <a:pPr lvl="2"/>
            <a:r>
              <a:rPr lang="en-US" dirty="0" err="1"/>
              <a:t>Spannende</a:t>
            </a:r>
            <a:r>
              <a:rPr lang="en-US" dirty="0"/>
              <a:t> Challenges</a:t>
            </a:r>
          </a:p>
          <a:p>
            <a:pPr lvl="2"/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wieder</a:t>
            </a:r>
            <a:r>
              <a:rPr lang="en-US" dirty="0"/>
              <a:t> was </a:t>
            </a:r>
            <a:r>
              <a:rPr lang="en-US" dirty="0" err="1"/>
              <a:t>Neues</a:t>
            </a:r>
            <a:endParaRPr lang="en-US" dirty="0"/>
          </a:p>
          <a:p>
            <a:pPr lvl="2"/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Kreativität</a:t>
            </a:r>
            <a:r>
              <a:rPr lang="en-US" dirty="0"/>
              <a:t> </a:t>
            </a:r>
            <a:r>
              <a:rPr lang="en-US" dirty="0" err="1"/>
              <a:t>gefragt</a:t>
            </a:r>
            <a:endParaRPr lang="en-US" dirty="0"/>
          </a:p>
          <a:p>
            <a:pPr lvl="1"/>
            <a:r>
              <a:rPr lang="en-US" dirty="0" err="1"/>
              <a:t>Stetiges</a:t>
            </a:r>
            <a:r>
              <a:rPr lang="en-US" dirty="0"/>
              <a:t> </a:t>
            </a:r>
            <a:r>
              <a:rPr lang="en-US" dirty="0" err="1"/>
              <a:t>Lernen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B320CF-7A01-461C-ACE4-FFA62E59E4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04.05.2018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345D94-FAFF-4E85-95DB-9A1F68E76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0F9B69-C5AF-4266-BFCE-83ACFD29D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55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147550-5978-41B8-9E38-30E934A3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Warum</a:t>
            </a:r>
            <a:r>
              <a:rPr lang="en-US"/>
              <a:t> </a:t>
            </a:r>
            <a:r>
              <a:rPr lang="en-US" err="1"/>
              <a:t>Malwareanalyst</a:t>
            </a:r>
            <a:r>
              <a:rPr lang="en-US"/>
              <a:t> </a:t>
            </a:r>
            <a:r>
              <a:rPr lang="en-US" err="1"/>
              <a:t>wErden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727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Analyst / Reverser</a:t>
            </a:r>
          </a:p>
          <a:p>
            <a:pPr lvl="1"/>
            <a:r>
              <a:rPr lang="en-US" dirty="0"/>
              <a:t>Background Skillset: Assembler, Binaries, Windows Internals, Anti-</a:t>
            </a:r>
            <a:r>
              <a:rPr lang="en-US" dirty="0" err="1"/>
              <a:t>Analysetechniken</a:t>
            </a:r>
            <a:r>
              <a:rPr lang="en-US" dirty="0"/>
              <a:t>, Binary Exploitation</a:t>
            </a:r>
          </a:p>
          <a:p>
            <a:r>
              <a:rPr lang="en-US" dirty="0"/>
              <a:t>Threat Intelligence Analyst</a:t>
            </a:r>
          </a:p>
          <a:p>
            <a:pPr lvl="1"/>
            <a:r>
              <a:rPr lang="en-US" dirty="0" err="1"/>
              <a:t>Bedrohungslage</a:t>
            </a:r>
            <a:r>
              <a:rPr lang="en-US" dirty="0"/>
              <a:t> </a:t>
            </a:r>
            <a:r>
              <a:rPr lang="en-US" dirty="0" err="1"/>
              <a:t>analysieren</a:t>
            </a:r>
            <a:r>
              <a:rPr lang="en-US" dirty="0"/>
              <a:t>, Threat Actors und </a:t>
            </a:r>
            <a:r>
              <a:rPr lang="en-US" dirty="0" err="1"/>
              <a:t>Kampagnen</a:t>
            </a:r>
            <a:r>
              <a:rPr lang="en-US" dirty="0"/>
              <a:t> </a:t>
            </a:r>
            <a:r>
              <a:rPr lang="en-US" dirty="0" err="1"/>
              <a:t>identifizieren</a:t>
            </a:r>
            <a:r>
              <a:rPr lang="en-US" dirty="0"/>
              <a:t>, </a:t>
            </a:r>
            <a:r>
              <a:rPr lang="en-US" dirty="0" err="1"/>
              <a:t>Informationsaustausch</a:t>
            </a:r>
            <a:endParaRPr lang="en-US" dirty="0"/>
          </a:p>
          <a:p>
            <a:r>
              <a:rPr lang="en-US" dirty="0"/>
              <a:t>Security Operations Center (SOC) Analyst</a:t>
            </a:r>
          </a:p>
          <a:p>
            <a:pPr lvl="1"/>
            <a:r>
              <a:rPr lang="en-US" dirty="0" err="1"/>
              <a:t>Betrieb</a:t>
            </a:r>
            <a:r>
              <a:rPr lang="en-US" dirty="0"/>
              <a:t> und </a:t>
            </a:r>
            <a:r>
              <a:rPr lang="en-US" dirty="0" err="1"/>
              <a:t>Pflege</a:t>
            </a:r>
            <a:r>
              <a:rPr lang="en-US" dirty="0"/>
              <a:t> der </a:t>
            </a:r>
            <a:r>
              <a:rPr lang="en-US" dirty="0" err="1"/>
              <a:t>Verteidigungsinfrastruktur</a:t>
            </a:r>
            <a:endParaRPr lang="en-US" dirty="0"/>
          </a:p>
          <a:p>
            <a:pPr lvl="1"/>
            <a:r>
              <a:rPr lang="en-US" dirty="0"/>
              <a:t>Monitoring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56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Berufsfeld</a:t>
            </a:r>
            <a:r>
              <a:rPr lang="en-US"/>
              <a:t> </a:t>
            </a:r>
            <a:r>
              <a:rPr lang="en-US" err="1"/>
              <a:t>MalwareAnalyse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8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Emergency Response Team (CERT)</a:t>
            </a:r>
          </a:p>
          <a:p>
            <a:pPr lvl="1"/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Hilfe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Infektionen</a:t>
            </a:r>
            <a:r>
              <a:rPr lang="en-US" dirty="0"/>
              <a:t>, </a:t>
            </a:r>
            <a:r>
              <a:rPr lang="en-US" dirty="0" err="1"/>
              <a:t>Endusersupport</a:t>
            </a:r>
            <a:r>
              <a:rPr lang="en-US" dirty="0"/>
              <a:t>, </a:t>
            </a:r>
            <a:r>
              <a:rPr lang="en-US" dirty="0" err="1"/>
              <a:t>Aufklärung</a:t>
            </a:r>
            <a:endParaRPr lang="en-US" dirty="0"/>
          </a:p>
          <a:p>
            <a:r>
              <a:rPr lang="en-US" dirty="0"/>
              <a:t>Incident Response Team</a:t>
            </a:r>
          </a:p>
          <a:p>
            <a:pPr lvl="1"/>
            <a:r>
              <a:rPr lang="en-US" dirty="0" err="1"/>
              <a:t>Planung</a:t>
            </a:r>
            <a:r>
              <a:rPr lang="en-US" dirty="0"/>
              <a:t> und </a:t>
            </a:r>
            <a:r>
              <a:rPr lang="en-US" dirty="0" err="1"/>
              <a:t>Koordinierung</a:t>
            </a:r>
            <a:r>
              <a:rPr lang="en-US" dirty="0"/>
              <a:t> der </a:t>
            </a:r>
            <a:r>
              <a:rPr lang="en-US" dirty="0" err="1"/>
              <a:t>Bekämpfung</a:t>
            </a:r>
            <a:r>
              <a:rPr lang="en-US" dirty="0"/>
              <a:t> von </a:t>
            </a:r>
            <a:r>
              <a:rPr lang="en-US" dirty="0" err="1"/>
              <a:t>aktuellen</a:t>
            </a:r>
            <a:r>
              <a:rPr lang="en-US" dirty="0"/>
              <a:t> </a:t>
            </a:r>
            <a:r>
              <a:rPr lang="en-US" dirty="0" err="1"/>
              <a:t>Infektionen</a:t>
            </a:r>
            <a:endParaRPr lang="en-US" dirty="0"/>
          </a:p>
          <a:p>
            <a:pPr lvl="1"/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Forensik</a:t>
            </a:r>
            <a:endParaRPr lang="en-US" dirty="0"/>
          </a:p>
          <a:p>
            <a:pPr lvl="2"/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infizierter</a:t>
            </a:r>
            <a:r>
              <a:rPr lang="en-US" dirty="0"/>
              <a:t> </a:t>
            </a:r>
            <a:r>
              <a:rPr lang="en-US" dirty="0" err="1"/>
              <a:t>Infrastrukturen</a:t>
            </a:r>
            <a:r>
              <a:rPr lang="en-US" dirty="0"/>
              <a:t> / </a:t>
            </a:r>
            <a:r>
              <a:rPr lang="en-US" dirty="0" err="1"/>
              <a:t>Systeme</a:t>
            </a:r>
            <a:endParaRPr lang="en-US" dirty="0"/>
          </a:p>
          <a:p>
            <a:r>
              <a:rPr lang="en-US" dirty="0"/>
              <a:t>Security </a:t>
            </a:r>
            <a:r>
              <a:rPr lang="en-US" dirty="0" err="1"/>
              <a:t>Forscher</a:t>
            </a:r>
            <a:r>
              <a:rPr lang="en-US" dirty="0"/>
              <a:t>, </a:t>
            </a:r>
            <a:r>
              <a:rPr lang="en-US" dirty="0" err="1"/>
              <a:t>Entwickler</a:t>
            </a:r>
            <a:r>
              <a:rPr lang="en-US" dirty="0"/>
              <a:t>, </a:t>
            </a:r>
            <a:r>
              <a:rPr lang="en-US" dirty="0" err="1"/>
              <a:t>Integratoren</a:t>
            </a:r>
            <a:endParaRPr lang="en-US" dirty="0"/>
          </a:p>
          <a:p>
            <a:pPr lvl="1"/>
            <a:r>
              <a:rPr lang="en-US" dirty="0" err="1"/>
              <a:t>Benötigte</a:t>
            </a:r>
            <a:r>
              <a:rPr lang="en-US" dirty="0"/>
              <a:t> </a:t>
            </a:r>
            <a:r>
              <a:rPr lang="en-US" dirty="0" err="1"/>
              <a:t>Techniken</a:t>
            </a:r>
            <a:r>
              <a:rPr lang="en-US" dirty="0"/>
              <a:t>, Tools,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entwickeln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04.05.2018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57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Berufsfeld</a:t>
            </a:r>
            <a:r>
              <a:rPr lang="en-US"/>
              <a:t> </a:t>
            </a:r>
            <a:r>
              <a:rPr lang="en-US" err="1"/>
              <a:t>MalwareAnalyse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5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C51842-EE62-48AC-926B-974C0CF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887676"/>
          </a:xfrm>
        </p:spPr>
        <p:txBody>
          <a:bodyPr/>
          <a:lstStyle/>
          <a:p>
            <a:r>
              <a:rPr lang="en-US" dirty="0" err="1"/>
              <a:t>Hersteller</a:t>
            </a:r>
            <a:r>
              <a:rPr lang="en-US" dirty="0"/>
              <a:t> von Anti-Malware </a:t>
            </a:r>
            <a:r>
              <a:rPr lang="en-US" dirty="0" err="1"/>
              <a:t>Lösungen</a:t>
            </a:r>
            <a:endParaRPr lang="en-US" dirty="0"/>
          </a:p>
          <a:p>
            <a:pPr lvl="1"/>
            <a:r>
              <a:rPr lang="en-US" dirty="0" err="1"/>
              <a:t>Signaturen</a:t>
            </a:r>
            <a:r>
              <a:rPr lang="en-US" dirty="0"/>
              <a:t> / </a:t>
            </a:r>
            <a:r>
              <a:rPr lang="en-US" dirty="0" err="1"/>
              <a:t>Produkte</a:t>
            </a:r>
            <a:r>
              <a:rPr lang="en-US" dirty="0"/>
              <a:t> </a:t>
            </a:r>
            <a:r>
              <a:rPr lang="en-US" dirty="0" err="1"/>
              <a:t>pflegen</a:t>
            </a:r>
            <a:endParaRPr lang="en-US" dirty="0"/>
          </a:p>
          <a:p>
            <a:pPr lvl="1"/>
            <a:r>
              <a:rPr lang="en-US" dirty="0" err="1"/>
              <a:t>Publikationen</a:t>
            </a:r>
            <a:r>
              <a:rPr lang="en-US" dirty="0"/>
              <a:t> 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Bedrohungen</a:t>
            </a:r>
            <a:endParaRPr lang="en-US" dirty="0"/>
          </a:p>
          <a:p>
            <a:r>
              <a:rPr lang="en-US" dirty="0" err="1"/>
              <a:t>Forschungseinrichtungen</a:t>
            </a:r>
            <a:endParaRPr lang="en-US" dirty="0"/>
          </a:p>
          <a:p>
            <a:r>
              <a:rPr lang="en-US" dirty="0" err="1"/>
              <a:t>Privatwirtschaftliche</a:t>
            </a:r>
            <a:r>
              <a:rPr lang="en-US" dirty="0"/>
              <a:t> </a:t>
            </a:r>
            <a:r>
              <a:rPr lang="en-US" dirty="0" err="1"/>
              <a:t>Sicherheitsteams</a:t>
            </a:r>
            <a:endParaRPr lang="en-US" dirty="0"/>
          </a:p>
          <a:p>
            <a:pPr lvl="1"/>
            <a:r>
              <a:rPr lang="en-US" dirty="0" err="1"/>
              <a:t>Pflege</a:t>
            </a:r>
            <a:r>
              <a:rPr lang="en-US" dirty="0"/>
              <a:t> der </a:t>
            </a:r>
            <a:r>
              <a:rPr lang="en-US" dirty="0" err="1"/>
              <a:t>Sicherheitsinfrastruktur</a:t>
            </a:r>
            <a:r>
              <a:rPr lang="en-US" dirty="0"/>
              <a:t>, </a:t>
            </a:r>
            <a:r>
              <a:rPr lang="en-US" dirty="0" err="1"/>
              <a:t>Aufklärung</a:t>
            </a:r>
            <a:endParaRPr lang="en-US" dirty="0"/>
          </a:p>
          <a:p>
            <a:pPr lvl="1"/>
            <a:r>
              <a:rPr lang="en-US" dirty="0"/>
              <a:t>Incident Response, Consulting, </a:t>
            </a:r>
            <a:r>
              <a:rPr lang="en-US" dirty="0" err="1"/>
              <a:t>Publikationen</a:t>
            </a:r>
            <a:endParaRPr lang="en-US" dirty="0"/>
          </a:p>
          <a:p>
            <a:r>
              <a:rPr lang="en-US" dirty="0" err="1"/>
              <a:t>Öffentliche</a:t>
            </a:r>
            <a:r>
              <a:rPr lang="en-US" dirty="0"/>
              <a:t> </a:t>
            </a:r>
            <a:r>
              <a:rPr lang="en-US" dirty="0" err="1"/>
              <a:t>Dienste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Forschung</a:t>
            </a:r>
            <a:r>
              <a:rPr lang="en-US" dirty="0"/>
              <a:t>, </a:t>
            </a:r>
            <a:r>
              <a:rPr lang="en-US" dirty="0" err="1"/>
              <a:t>Verteidigung</a:t>
            </a:r>
            <a:r>
              <a:rPr lang="en-US" dirty="0"/>
              <a:t>, </a:t>
            </a:r>
            <a:r>
              <a:rPr lang="en-US" dirty="0" err="1"/>
              <a:t>Operativer</a:t>
            </a:r>
            <a:r>
              <a:rPr lang="en-US" dirty="0"/>
              <a:t> </a:t>
            </a:r>
            <a:r>
              <a:rPr lang="en-US" dirty="0" err="1"/>
              <a:t>Einsatz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31096A-0817-4085-B5D9-9C29363858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61ED92-6511-4F22-9C57-F34C4D2CE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BDCBA9-110C-4A15-91FC-6C958C3A9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58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24CF84-DD00-46D0-97C5-0073498C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Arbeitsorte</a:t>
            </a:r>
            <a:r>
              <a:rPr lang="en-US"/>
              <a:t> </a:t>
            </a:r>
            <a:r>
              <a:rPr lang="en-US" err="1"/>
              <a:t>Malwareanalyse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98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97B8C-FA68-4918-AD9E-AA601EC1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referenzen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0E7D3D-2F51-49C5-98D0-0C0A7C94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Malware Sample steht nicht einfach nur für sich</a:t>
            </a:r>
          </a:p>
          <a:p>
            <a:r>
              <a:rPr lang="de-DE" dirty="0"/>
              <a:t>Es ist Teil eines komplexeren Angriffs</a:t>
            </a:r>
          </a:p>
          <a:p>
            <a:r>
              <a:rPr lang="de-DE" dirty="0"/>
              <a:t>Der wiederum ist Teil einer Kampagne eines </a:t>
            </a:r>
            <a:r>
              <a:rPr lang="de-DE" dirty="0" err="1"/>
              <a:t>Threat</a:t>
            </a:r>
            <a:r>
              <a:rPr lang="de-DE" dirty="0"/>
              <a:t> Actors</a:t>
            </a:r>
          </a:p>
          <a:p>
            <a:r>
              <a:rPr lang="de-DE" dirty="0"/>
              <a:t>Ein Sample </a:t>
            </a:r>
          </a:p>
          <a:p>
            <a:pPr lvl="1"/>
            <a:r>
              <a:rPr lang="de-DE" dirty="0"/>
              <a:t>Steht in Beziehung zu anderen Samples</a:t>
            </a:r>
          </a:p>
          <a:p>
            <a:pPr lvl="1"/>
            <a:r>
              <a:rPr lang="de-DE" dirty="0"/>
              <a:t>Reagiert auf seine Umgebung</a:t>
            </a:r>
          </a:p>
          <a:p>
            <a:pPr lvl="1"/>
            <a:r>
              <a:rPr lang="de-DE" dirty="0"/>
              <a:t>Kommuniziert mit Command &amp; Control Servern (C2)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83CD7A-9A7A-41E4-A105-1DA3CAB91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F13E97-702C-4679-A477-4003CB01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95B34-8C08-44FE-A76B-2EE7BE71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6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C15CC0-2154-4615-9211-2DA9C6BC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Cyber kill chain</a:t>
            </a:r>
          </a:p>
        </p:txBody>
      </p:sp>
    </p:spTree>
    <p:extLst>
      <p:ext uri="{BB962C8B-B14F-4D97-AF65-F5344CB8AC3E}">
        <p14:creationId xmlns:p14="http://schemas.microsoft.com/office/powerpoint/2010/main" val="1822981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60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buchempfehlungen</a:t>
            </a:r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56245C-9F60-48E0-BAB2-AC7D8EFB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65" y="1719888"/>
            <a:ext cx="1994141" cy="26351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B3F3A20-AA7A-4902-965A-C93C9DAC4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9888"/>
            <a:ext cx="2095780" cy="26296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215B28-FB75-4457-97A8-5A5D903A8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50" y="1725719"/>
            <a:ext cx="1989421" cy="262928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B281DEB-2AEF-4A79-9D5B-48070F132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974" y="1719888"/>
            <a:ext cx="2101625" cy="26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47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3CACA6-9F62-40DA-A650-9D201CC267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296338-4098-4C35-A8E7-01F59716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671BBC-23C0-4BF3-87F8-D4C65BE3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61</a:t>
            </a:fld>
            <a:endParaRPr lang="de-DE" kern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9E89131-0568-4F94-B337-11A0E9C5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buchempfehlungen</a:t>
            </a:r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ED5086-8D1B-4819-94BE-3A8ED72D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306" y="1835114"/>
            <a:ext cx="1729453" cy="22803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582B36-3962-46CC-BB1D-436B3C50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187" y="1860082"/>
            <a:ext cx="1720243" cy="2255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F46D945-49B4-4DFB-8FD0-8C328AE61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195" y="1868482"/>
            <a:ext cx="1790461" cy="22470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41EA86-B014-4283-AC74-A8B50EA03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1" y="1069870"/>
            <a:ext cx="1562168" cy="190846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4349027-39C2-4A5C-8A56-A9B980AAD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31" y="3181255"/>
            <a:ext cx="1562168" cy="19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7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C7B172A-13A1-4700-8E3B-2F8067B0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/>
              <a:t>Malware Reversing Tutorial </a:t>
            </a:r>
            <a:r>
              <a:rPr lang="en-US" sz="1100" dirty="0">
                <a:hlinkClick r:id="rId2"/>
              </a:rPr>
              <a:t>https://securedorg.github.io/RE101/</a:t>
            </a:r>
            <a:endParaRPr lang="en-US" sz="1100" dirty="0"/>
          </a:p>
          <a:p>
            <a:r>
              <a:rPr lang="en-US" sz="1100" dirty="0"/>
              <a:t>ATT&amp;CK Matrix </a:t>
            </a:r>
            <a:r>
              <a:rPr lang="en-US" sz="1100" dirty="0">
                <a:hlinkClick r:id="rId3"/>
              </a:rPr>
              <a:t>https://attack.mitre.org/wiki/ATT&amp;CK_Matrix</a:t>
            </a:r>
            <a:endParaRPr lang="en-US" sz="1100" dirty="0"/>
          </a:p>
          <a:p>
            <a:r>
              <a:rPr lang="en-US" sz="1100" dirty="0"/>
              <a:t>MSDN </a:t>
            </a:r>
            <a:r>
              <a:rPr lang="en-US" sz="1100" dirty="0">
                <a:hlinkClick r:id="rId4"/>
              </a:rPr>
              <a:t>http://msdn.microsoft.com/</a:t>
            </a:r>
            <a:endParaRPr lang="en-US" sz="1100" dirty="0"/>
          </a:p>
          <a:p>
            <a:r>
              <a:rPr lang="en-US" sz="1100" dirty="0"/>
              <a:t>IA 32 </a:t>
            </a:r>
            <a:r>
              <a:rPr lang="en-US" sz="1100" dirty="0" err="1"/>
              <a:t>Architektur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https://www.intel.com/content/www/us/en/architecture-and-technology/64-ia-32-architectures-software-developer-vol-2a-manual.html</a:t>
            </a:r>
            <a:endParaRPr lang="en-US" sz="1100" dirty="0"/>
          </a:p>
          <a:p>
            <a:r>
              <a:rPr lang="en-US" sz="1100" dirty="0" err="1"/>
              <a:t>VirusTotal</a:t>
            </a:r>
            <a:r>
              <a:rPr lang="en-US" sz="1100" dirty="0"/>
              <a:t> </a:t>
            </a:r>
            <a:r>
              <a:rPr lang="en-US" sz="1100" dirty="0">
                <a:hlinkClick r:id="rId6"/>
              </a:rPr>
              <a:t>https://www.virustotal.com/</a:t>
            </a:r>
            <a:endParaRPr lang="en-US" sz="1100" dirty="0"/>
          </a:p>
          <a:p>
            <a:r>
              <a:rPr lang="en-US" sz="1100" dirty="0"/>
              <a:t>CVE </a:t>
            </a:r>
            <a:r>
              <a:rPr lang="en-US" sz="1100" dirty="0">
                <a:hlinkClick r:id="rId7"/>
              </a:rPr>
              <a:t>https://cve.mitre.org/</a:t>
            </a:r>
            <a:endParaRPr lang="en-US" sz="1100" dirty="0"/>
          </a:p>
          <a:p>
            <a:r>
              <a:rPr lang="en-US" sz="1100" dirty="0"/>
              <a:t>Yara </a:t>
            </a:r>
            <a:r>
              <a:rPr lang="en-US" sz="1100" dirty="0">
                <a:hlinkClick r:id="rId8"/>
              </a:rPr>
              <a:t>https://yara.readthedocs.io/</a:t>
            </a:r>
            <a:endParaRPr lang="en-US" sz="1100" dirty="0"/>
          </a:p>
          <a:p>
            <a:r>
              <a:rPr lang="en-US" sz="1100" dirty="0"/>
              <a:t>Yara Tutorial </a:t>
            </a:r>
            <a:r>
              <a:rPr lang="en-US" sz="1100" dirty="0" err="1"/>
              <a:t>Dreiteiler</a:t>
            </a:r>
            <a:r>
              <a:rPr lang="en-US" sz="1100" dirty="0"/>
              <a:t> </a:t>
            </a:r>
            <a:r>
              <a:rPr lang="en-US" sz="1100" dirty="0">
                <a:hlinkClick r:id="rId9"/>
              </a:rPr>
              <a:t>https://www.bsk-consulting.de/2015/02/16/write-simple-sound-yara-rules/</a:t>
            </a:r>
            <a:endParaRPr lang="en-US" sz="1100" dirty="0"/>
          </a:p>
          <a:p>
            <a:r>
              <a:rPr lang="en-US" sz="1100" dirty="0"/>
              <a:t>Sigma </a:t>
            </a:r>
            <a:r>
              <a:rPr lang="en-US" sz="1100" dirty="0">
                <a:hlinkClick r:id="rId10"/>
              </a:rPr>
              <a:t>https://github.com/Neo23x0/sigma/tree/master/rules</a:t>
            </a:r>
            <a:endParaRPr lang="en-US" sz="1100" dirty="0"/>
          </a:p>
          <a:p>
            <a:r>
              <a:rPr lang="en-US" sz="1100" dirty="0"/>
              <a:t>MISP Threat Intelligence Platform </a:t>
            </a:r>
            <a:r>
              <a:rPr lang="en-US" sz="1100" dirty="0">
                <a:hlinkClick r:id="rId11"/>
              </a:rPr>
              <a:t>http://www.misp-project.org/</a:t>
            </a:r>
            <a:endParaRPr lang="en-US" sz="1100" dirty="0"/>
          </a:p>
          <a:p>
            <a:r>
              <a:rPr lang="en-US" sz="1100" dirty="0"/>
              <a:t>Cuckoo </a:t>
            </a:r>
            <a:r>
              <a:rPr lang="en-US" sz="1100" dirty="0">
                <a:hlinkClick r:id="rId12"/>
              </a:rPr>
              <a:t>https://cuckoosandbox.org/</a:t>
            </a:r>
            <a:endParaRPr lang="en-US" sz="1100" dirty="0"/>
          </a:p>
          <a:p>
            <a:r>
              <a:rPr lang="en-US" sz="1100" dirty="0" err="1"/>
              <a:t>Malwr</a:t>
            </a:r>
            <a:r>
              <a:rPr lang="en-US" sz="1100" dirty="0"/>
              <a:t> Web Sandbox </a:t>
            </a:r>
            <a:r>
              <a:rPr lang="en-US" sz="1100" dirty="0">
                <a:hlinkClick r:id="rId13"/>
              </a:rPr>
              <a:t>https://malwr.com</a:t>
            </a:r>
            <a:endParaRPr lang="en-US" sz="1100" dirty="0"/>
          </a:p>
          <a:p>
            <a:r>
              <a:rPr lang="en-US" sz="1100" dirty="0"/>
              <a:t>IDA Freeware </a:t>
            </a:r>
            <a:r>
              <a:rPr lang="en-US" sz="1100" dirty="0">
                <a:hlinkClick r:id="rId14"/>
              </a:rPr>
              <a:t>https://www.hex-rays.com/products/ida/support/download_freeware.shtml</a:t>
            </a:r>
            <a:endParaRPr lang="en-US" sz="1100" dirty="0"/>
          </a:p>
          <a:p>
            <a:pPr marL="900" indent="0">
              <a:buNone/>
            </a:pPr>
            <a:endParaRPr lang="en-US" sz="1100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2181E0-B5FB-4F30-806C-9C2DE2308D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04.05.2018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9E33F-F1AE-45C7-86EB-823AE936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D778F4-A512-4DA1-96BE-62E12157F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62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8A706D-218B-4647-9C3A-95EE98D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21310509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1C937C-8FF0-46E7-9B6F-9524ABD7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>
                <a:hlinkClick r:id="rId2"/>
              </a:rPr>
              <a:t>https://github.com/rshipp/awesome-malware-analysis</a:t>
            </a:r>
            <a:endParaRPr lang="en-US" sz="1100" dirty="0"/>
          </a:p>
          <a:p>
            <a:r>
              <a:rPr lang="en-US" sz="1100" dirty="0"/>
              <a:t>IDA Pro, </a:t>
            </a:r>
            <a:r>
              <a:rPr lang="en-US" sz="1100" dirty="0" err="1"/>
              <a:t>Radare</a:t>
            </a:r>
            <a:r>
              <a:rPr lang="en-US" sz="1100" dirty="0"/>
              <a:t> 2, Binary Ninjas</a:t>
            </a:r>
          </a:p>
          <a:p>
            <a:r>
              <a:rPr lang="en-US" sz="1100" dirty="0"/>
              <a:t>Capstone, Volatility, </a:t>
            </a:r>
            <a:r>
              <a:rPr lang="en-US" sz="1100" dirty="0" err="1"/>
              <a:t>Rekall</a:t>
            </a:r>
            <a:r>
              <a:rPr lang="en-US" sz="1100" dirty="0"/>
              <a:t>, </a:t>
            </a:r>
            <a:r>
              <a:rPr lang="en-US" sz="1100" dirty="0" err="1"/>
              <a:t>angr</a:t>
            </a:r>
            <a:endParaRPr lang="en-US" sz="1100" dirty="0"/>
          </a:p>
          <a:p>
            <a:r>
              <a:rPr lang="en-US" sz="1100" dirty="0" err="1"/>
              <a:t>gdb</a:t>
            </a:r>
            <a:r>
              <a:rPr lang="en-US" sz="1100" dirty="0"/>
              <a:t>, </a:t>
            </a:r>
            <a:r>
              <a:rPr lang="en-US" sz="1100" dirty="0" err="1"/>
              <a:t>WinDbg</a:t>
            </a:r>
            <a:r>
              <a:rPr lang="en-US" sz="1100" dirty="0"/>
              <a:t>, Immunity Debugger, OllyDbg2, x64dbg, </a:t>
            </a:r>
            <a:r>
              <a:rPr lang="en-US" sz="1100" dirty="0" err="1"/>
              <a:t>kd</a:t>
            </a:r>
            <a:endParaRPr lang="en-US" sz="1100" dirty="0"/>
          </a:p>
          <a:p>
            <a:r>
              <a:rPr lang="en-US" sz="1100" dirty="0"/>
              <a:t>Hecate, </a:t>
            </a:r>
            <a:r>
              <a:rPr lang="en-US" sz="1100" dirty="0" err="1"/>
              <a:t>HxD</a:t>
            </a:r>
            <a:r>
              <a:rPr lang="en-US" sz="1100" dirty="0"/>
              <a:t>, </a:t>
            </a:r>
            <a:r>
              <a:rPr lang="en-US" sz="1100" dirty="0" err="1"/>
              <a:t>objdump</a:t>
            </a:r>
            <a:endParaRPr lang="en-US" sz="1100" dirty="0"/>
          </a:p>
          <a:p>
            <a:r>
              <a:rPr lang="en-US" sz="1100" dirty="0"/>
              <a:t>strings, file, sha256sum</a:t>
            </a:r>
          </a:p>
          <a:p>
            <a:r>
              <a:rPr lang="en-US" sz="1100" dirty="0"/>
              <a:t>CFF Explorer, </a:t>
            </a:r>
            <a:r>
              <a:rPr lang="en-US" sz="1100" dirty="0" err="1"/>
              <a:t>peframe</a:t>
            </a:r>
            <a:r>
              <a:rPr lang="en-US" sz="1100" dirty="0"/>
              <a:t>, </a:t>
            </a:r>
            <a:r>
              <a:rPr lang="en-US" sz="1100" dirty="0" err="1"/>
              <a:t>PEiD</a:t>
            </a:r>
            <a:endParaRPr lang="en-US" sz="1100" dirty="0"/>
          </a:p>
          <a:p>
            <a:r>
              <a:rPr lang="en-US" sz="1100" dirty="0" err="1"/>
              <a:t>dotPeek</a:t>
            </a:r>
            <a:r>
              <a:rPr lang="en-US" sz="1100" dirty="0"/>
              <a:t>, </a:t>
            </a:r>
            <a:r>
              <a:rPr lang="en-US" sz="1100" dirty="0" err="1"/>
              <a:t>dnSpy</a:t>
            </a:r>
            <a:r>
              <a:rPr lang="en-US" sz="1100" dirty="0"/>
              <a:t>, </a:t>
            </a:r>
            <a:r>
              <a:rPr lang="en-US" sz="1100" dirty="0" err="1"/>
              <a:t>Ilspy</a:t>
            </a:r>
            <a:r>
              <a:rPr lang="en-US" sz="1100" dirty="0"/>
              <a:t>,  de4dot</a:t>
            </a:r>
          </a:p>
          <a:p>
            <a:r>
              <a:rPr lang="en-US" sz="1100" dirty="0" err="1"/>
              <a:t>Oledump</a:t>
            </a:r>
            <a:r>
              <a:rPr lang="en-US" sz="1100" dirty="0"/>
              <a:t>, </a:t>
            </a:r>
            <a:r>
              <a:rPr lang="en-US" sz="1100" dirty="0" err="1"/>
              <a:t>androguard</a:t>
            </a:r>
            <a:endParaRPr lang="en-US" sz="1100" dirty="0"/>
          </a:p>
          <a:p>
            <a:r>
              <a:rPr lang="en-US" sz="1100" dirty="0"/>
              <a:t>API Monitor, Process hacker, </a:t>
            </a:r>
            <a:r>
              <a:rPr lang="en-US" sz="1100" dirty="0" err="1"/>
              <a:t>RegShot</a:t>
            </a:r>
            <a:r>
              <a:rPr lang="en-US" sz="1100" dirty="0"/>
              <a:t> </a:t>
            </a:r>
          </a:p>
          <a:p>
            <a:r>
              <a:rPr lang="en-US" sz="1100" dirty="0" err="1"/>
              <a:t>Suricata</a:t>
            </a:r>
            <a:r>
              <a:rPr lang="en-US" sz="1100" dirty="0"/>
              <a:t>, snort, bro, </a:t>
            </a:r>
            <a:r>
              <a:rPr lang="en-US" sz="1100" dirty="0" err="1"/>
              <a:t>wireshark</a:t>
            </a:r>
            <a:endParaRPr lang="en-US" sz="1100" dirty="0"/>
          </a:p>
          <a:p>
            <a:r>
              <a:rPr lang="en-US" sz="1100" dirty="0"/>
              <a:t>Windows </a:t>
            </a:r>
            <a:r>
              <a:rPr lang="en-US" sz="1100" dirty="0" err="1"/>
              <a:t>Sysinternals</a:t>
            </a:r>
            <a:r>
              <a:rPr lang="en-US" sz="1100" dirty="0"/>
              <a:t> </a:t>
            </a:r>
            <a:r>
              <a:rPr lang="en-US" sz="1100" dirty="0" err="1"/>
              <a:t>Toolsuite</a:t>
            </a:r>
            <a:r>
              <a:rPr lang="en-US" sz="1100" dirty="0"/>
              <a:t>, </a:t>
            </a:r>
            <a:r>
              <a:rPr lang="en-US" sz="1100" dirty="0" err="1"/>
              <a:t>Sysmon</a:t>
            </a:r>
            <a:r>
              <a:rPr lang="en-US" sz="1100" dirty="0"/>
              <a:t>, </a:t>
            </a:r>
            <a:r>
              <a:rPr lang="en-US" sz="1100" dirty="0" err="1"/>
              <a:t>Procmon</a:t>
            </a:r>
            <a:endParaRPr lang="en-US" sz="1100" dirty="0"/>
          </a:p>
          <a:p>
            <a:r>
              <a:rPr lang="en-US" sz="1100" dirty="0"/>
              <a:t>Viper, MISP</a:t>
            </a:r>
          </a:p>
          <a:p>
            <a:r>
              <a:rPr lang="en-US" sz="1100" dirty="0"/>
              <a:t>VirtualBox, </a:t>
            </a:r>
            <a:r>
              <a:rPr lang="en-US" sz="1100" dirty="0" err="1"/>
              <a:t>Vmware</a:t>
            </a:r>
            <a:r>
              <a:rPr lang="en-US" sz="1100" dirty="0"/>
              <a:t>, KVM, cuckoo, </a:t>
            </a:r>
            <a:r>
              <a:rPr lang="en-US" sz="1100" dirty="0" err="1"/>
              <a:t>InetSim</a:t>
            </a:r>
            <a:r>
              <a:rPr lang="en-US" sz="1100" dirty="0"/>
              <a:t>, </a:t>
            </a:r>
            <a:r>
              <a:rPr lang="en-US" sz="1100" dirty="0" err="1"/>
              <a:t>REMnux</a:t>
            </a:r>
            <a:r>
              <a:rPr lang="en-US" sz="1100" dirty="0"/>
              <a:t>, FLARE-VM</a:t>
            </a:r>
          </a:p>
          <a:p>
            <a:r>
              <a:rPr lang="en-US" sz="1100" dirty="0"/>
              <a:t>Yara, </a:t>
            </a:r>
            <a:r>
              <a:rPr lang="en-US" sz="1100" dirty="0" err="1"/>
              <a:t>clamav</a:t>
            </a:r>
            <a:r>
              <a:rPr lang="en-US" sz="1100" dirty="0"/>
              <a:t>, Loki</a:t>
            </a:r>
          </a:p>
          <a:p>
            <a:endParaRPr lang="en-US" sz="11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57A518-9D96-46A2-BF11-5CBC1B25EB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367866-FA49-4722-8063-E5229EFC3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3CBC50-C78A-4DAF-8E9D-B63521692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63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BF589B5-48F4-4D2E-B675-21B7045F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32627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57200" y="5297040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CAB40D84-BCD6-4121-AAC9-AA4D4D8C7B64}" type="datetime1"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 Condensed Light"/>
                <a:ea typeface="Open Sans Condensed Light"/>
              </a:rPr>
              <a:t>5/3/2018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6552720" y="5329697"/>
            <a:ext cx="2133360" cy="303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D6132F0-3C58-464F-A474-B5680B16CFDE}" type="slidenum"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 Condensed Light"/>
                <a:ea typeface="Open Sans Condensed Light"/>
              </a:rPr>
              <a:t>64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3124080" y="5297040"/>
            <a:ext cx="2895120" cy="303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2" name="TextShape 4"/>
          <p:cNvSpPr txBox="1"/>
          <p:nvPr/>
        </p:nvSpPr>
        <p:spPr>
          <a:xfrm>
            <a:off x="2076480" y="65314"/>
            <a:ext cx="6248160" cy="78536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Condensed Light"/>
                <a:ea typeface="Open Sans Condensed Light"/>
              </a:rPr>
              <a:t>Q &amp; A</a:t>
            </a:r>
          </a:p>
          <a:p>
            <a:pPr>
              <a:lnSpc>
                <a:spcPct val="100000"/>
              </a:lnSpc>
            </a:pPr>
            <a:r>
              <a:rPr lang="de-DE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 Condensed Light"/>
                <a:ea typeface="Open Sans Condensed Light"/>
              </a:rPr>
              <a:t>Feedback: eggers@hornetsecurity.com</a:t>
            </a:r>
            <a:endParaRPr lang="de-DE" sz="2800" b="0" strike="noStrike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63" name="Grafik 262"/>
          <p:cNvPicPr/>
          <p:nvPr/>
        </p:nvPicPr>
        <p:blipFill>
          <a:blip r:embed="rId2"/>
          <a:stretch/>
        </p:blipFill>
        <p:spPr>
          <a:xfrm>
            <a:off x="182880" y="1188720"/>
            <a:ext cx="8839080" cy="3840480"/>
          </a:xfrm>
          <a:prstGeom prst="rect">
            <a:avLst/>
          </a:prstGeom>
          <a:ln>
            <a:noFill/>
          </a:ln>
        </p:spPr>
      </p:pic>
      <p:sp>
        <p:nvSpPr>
          <p:cNvPr id="264" name="TextShape 5"/>
          <p:cNvSpPr txBox="1"/>
          <p:nvPr/>
        </p:nvSpPr>
        <p:spPr>
          <a:xfrm>
            <a:off x="365759" y="4591440"/>
            <a:ext cx="1039641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XKCD</a:t>
            </a:r>
          </a:p>
        </p:txBody>
      </p:sp>
    </p:spTree>
    <p:extLst>
      <p:ext uri="{BB962C8B-B14F-4D97-AF65-F5344CB8AC3E}">
        <p14:creationId xmlns:p14="http://schemas.microsoft.com/office/powerpoint/2010/main" val="231607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431728A-C0D4-46CB-A07C-6113B2ED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32" y="1028700"/>
            <a:ext cx="8494568" cy="3956256"/>
          </a:xfrm>
        </p:spPr>
        <p:txBody>
          <a:bodyPr/>
          <a:lstStyle/>
          <a:p>
            <a:r>
              <a:rPr lang="de-DE" dirty="0"/>
              <a:t>Am Beispiel: </a:t>
            </a:r>
            <a:r>
              <a:rPr lang="de-DE" dirty="0" err="1"/>
              <a:t>Emotet</a:t>
            </a:r>
            <a:r>
              <a:rPr lang="de-DE" dirty="0"/>
              <a:t> Banking Trojaner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72A9B-675F-4FC7-B7E8-A0E7938527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842F0F-4E7C-4BAE-A7DD-B020F994D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FB15B0-AE61-45EC-95BB-26676C977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7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236D83F-C1B8-4CA0-9519-A9B97776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 kill chain – Modell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Angriffs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8B7B6E-F719-4EA9-A610-CB27E897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7" y="1539106"/>
            <a:ext cx="3700895" cy="34952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00AFE7-0226-47BD-89BD-8F0FD374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516" y="1539106"/>
            <a:ext cx="3700895" cy="37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AA700DF-1620-440F-8869-35794F86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Anhand der Schritte der CKC gucken wir nun, welche Informationen analysiert werden können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4BE279-94BA-4B4F-8CAB-CC3CBF766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DFB078-123E-4F31-9532-3EA682320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46F066-CBB7-4AED-92B5-012147B6E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8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12F026A-AF08-4F6E-AF5E-5D5C5D25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 kill </a:t>
            </a:r>
            <a:r>
              <a:rPr lang="de-DE" dirty="0" err="1"/>
              <a:t>chain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914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6632CD7-CAFD-4479-97F3-182633F9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" indent="0">
              <a:buNone/>
            </a:pPr>
            <a:r>
              <a:rPr lang="en-US" dirty="0"/>
              <a:t>Die Phase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gelaufen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die Malware </a:t>
            </a:r>
            <a:r>
              <a:rPr lang="en-US" dirty="0" err="1"/>
              <a:t>erkannt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</a:t>
            </a:r>
          </a:p>
          <a:p>
            <a:pPr marL="900" indent="0">
              <a:buNone/>
            </a:pPr>
            <a:r>
              <a:rPr lang="en-US" dirty="0" err="1"/>
              <a:t>Analysefragen</a:t>
            </a:r>
            <a:r>
              <a:rPr lang="en-US" dirty="0"/>
              <a:t> </a:t>
            </a:r>
            <a:r>
              <a:rPr lang="en-US" dirty="0" err="1"/>
              <a:t>eher</a:t>
            </a:r>
            <a:r>
              <a:rPr lang="en-US" dirty="0"/>
              <a:t> </a:t>
            </a:r>
            <a:r>
              <a:rPr lang="en-US" dirty="0" err="1"/>
              <a:t>forensischer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:</a:t>
            </a:r>
          </a:p>
          <a:p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Angriff</a:t>
            </a:r>
            <a:r>
              <a:rPr lang="en-US" dirty="0"/>
              <a:t> </a:t>
            </a:r>
            <a:r>
              <a:rPr lang="en-US" dirty="0" err="1"/>
              <a:t>Insiderinformationen</a:t>
            </a:r>
            <a:r>
              <a:rPr lang="en-US" dirty="0"/>
              <a:t> / Accounts </a:t>
            </a:r>
            <a:r>
              <a:rPr lang="en-US" dirty="0" err="1"/>
              <a:t>verwendet</a:t>
            </a:r>
            <a:r>
              <a:rPr lang="en-US" dirty="0"/>
              <a:t>?</a:t>
            </a:r>
          </a:p>
          <a:p>
            <a:r>
              <a:rPr lang="en-US" dirty="0" err="1"/>
              <a:t>Woher</a:t>
            </a:r>
            <a:r>
              <a:rPr lang="en-US" dirty="0"/>
              <a:t> stamen die </a:t>
            </a:r>
            <a:r>
              <a:rPr lang="en-US" dirty="0" err="1"/>
              <a:t>Informationen</a:t>
            </a:r>
            <a:r>
              <a:rPr lang="en-US" dirty="0"/>
              <a:t>?</a:t>
            </a:r>
          </a:p>
          <a:p>
            <a:r>
              <a:rPr lang="en-US" dirty="0" err="1"/>
              <a:t>Könnten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abhanden</a:t>
            </a:r>
            <a:r>
              <a:rPr lang="en-US" dirty="0"/>
              <a:t> </a:t>
            </a:r>
            <a:r>
              <a:rPr lang="en-US" dirty="0" err="1"/>
              <a:t>gekommen</a:t>
            </a:r>
            <a:r>
              <a:rPr lang="en-US" dirty="0"/>
              <a:t> sein?</a:t>
            </a:r>
          </a:p>
          <a:p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entsprechende</a:t>
            </a:r>
            <a:r>
              <a:rPr lang="en-US" dirty="0"/>
              <a:t> Logs?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DA032-926D-46E2-A8A4-C017F00824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D4970A-7D8C-9D43-9385-5866EB4AC1D0}" type="datetime1">
              <a:rPr lang="de-DE" smtClean="0"/>
              <a:pPr/>
              <a:t>03.05.2018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59AAE-298E-4B9B-AEBA-BCE753CC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endParaRPr lang="de-DE" kern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8B2D4C-494E-4255-A549-02965492C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001F34DD-3B4F-AD40-87EC-59E98F9C8226}" type="slidenum">
              <a:rPr lang="de-DE" kern="0" smtClean="0"/>
              <a:pPr defTabSz="914400">
                <a:defRPr/>
              </a:pPr>
              <a:t>9</a:t>
            </a:fld>
            <a:endParaRPr lang="de-DE" kern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6FF894-7DFA-4B9D-8E94-95C9C39C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CKC – recon (</a:t>
            </a:r>
            <a:r>
              <a:rPr lang="en-US" dirty="0" err="1"/>
              <a:t>Aufklärung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946106"/>
      </p:ext>
    </p:extLst>
  </p:cSld>
  <p:clrMapOvr>
    <a:masterClrMapping/>
  </p:clrMapOvr>
</p:sld>
</file>

<file path=ppt/theme/theme1.xml><?xml version="1.0" encoding="utf-8"?>
<a:theme xmlns:a="http://schemas.openxmlformats.org/drawingml/2006/main" name="HS_Präsenation_Vorlage_16_10">
  <a:themeElements>
    <a:clrScheme name="Hornetsecurity">
      <a:dk1>
        <a:sysClr val="windowText" lastClr="000000"/>
      </a:dk1>
      <a:lt1>
        <a:sysClr val="window" lastClr="FFFFFF"/>
      </a:lt1>
      <a:dk2>
        <a:srgbClr val="7BA216"/>
      </a:dk2>
      <a:lt2>
        <a:srgbClr val="BED600"/>
      </a:lt2>
      <a:accent1>
        <a:srgbClr val="DC1400"/>
      </a:accent1>
      <a:accent2>
        <a:srgbClr val="BE5419"/>
      </a:accent2>
      <a:accent3>
        <a:srgbClr val="F59B00"/>
      </a:accent3>
      <a:accent4>
        <a:srgbClr val="0087A3"/>
      </a:accent4>
      <a:accent5>
        <a:srgbClr val="4D4D4D"/>
      </a:accent5>
      <a:accent6>
        <a:srgbClr val="96B711"/>
      </a:accent6>
      <a:hlink>
        <a:srgbClr val="4D4D4D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S_Präsentation_Vorlage.potx" id="{FDADDC86-1596-4542-90FC-CCA4D61ADE1E}" vid="{A928AC30-A34C-4DC8-8479-EE90183917B7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S_Präsentation_Vorlage.potx" id="{FDADDC86-1596-4542-90FC-CCA4D61ADE1E}" vid="{1AEF0BC9-C122-4981-8115-47686B16DA0B}"/>
    </a:ext>
  </a:extLst>
</a:theme>
</file>

<file path=ppt/theme/theme3.xml><?xml version="1.0" encoding="utf-8"?>
<a:theme xmlns:a="http://schemas.openxmlformats.org/drawingml/2006/main" name="4_Benutzerdefiniertes Design">
  <a:themeElements>
    <a:clrScheme name="Hornetsecurity">
      <a:dk1>
        <a:srgbClr val="4D4D4D"/>
      </a:dk1>
      <a:lt1>
        <a:srgbClr val="FFFFFF"/>
      </a:lt1>
      <a:dk2>
        <a:srgbClr val="000000"/>
      </a:dk2>
      <a:lt2>
        <a:srgbClr val="BED600"/>
      </a:lt2>
      <a:accent1>
        <a:srgbClr val="7BA216"/>
      </a:accent1>
      <a:accent2>
        <a:srgbClr val="DC1400"/>
      </a:accent2>
      <a:accent3>
        <a:srgbClr val="E3E696"/>
      </a:accent3>
      <a:accent4>
        <a:srgbClr val="96B711"/>
      </a:accent4>
      <a:accent5>
        <a:srgbClr val="00A2BC"/>
      </a:accent5>
      <a:accent6>
        <a:srgbClr val="DD7300"/>
      </a:accent6>
      <a:hlink>
        <a:srgbClr val="9E9E9E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S_Präsentation_Vorlage.potx" id="{FDADDC86-1596-4542-90FC-CCA4D61ADE1E}" vid="{299E3BDC-D124-4B73-B8A5-644F1A4A5C9F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HS_Präsentation_Vorlage</Template>
  <TotalTime>0</TotalTime>
  <Words>2291</Words>
  <Application>Microsoft Office PowerPoint</Application>
  <PresentationFormat>Bildschirmpräsentation (16:10)</PresentationFormat>
  <Paragraphs>536</Paragraphs>
  <Slides>64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64</vt:i4>
      </vt:variant>
    </vt:vector>
  </HeadingPairs>
  <TitlesOfParts>
    <vt:vector size="74" baseType="lpstr">
      <vt:lpstr>Arial</vt:lpstr>
      <vt:lpstr>Calibri</vt:lpstr>
      <vt:lpstr>Open Sans</vt:lpstr>
      <vt:lpstr>Open Sans Cond Light</vt:lpstr>
      <vt:lpstr>Open Sans Condensed Light</vt:lpstr>
      <vt:lpstr>Times New Roman</vt:lpstr>
      <vt:lpstr>Wingdings</vt:lpstr>
      <vt:lpstr>HS_Präsenation_Vorlage_16_10</vt:lpstr>
      <vt:lpstr>Benutzerdefiniertes Design</vt:lpstr>
      <vt:lpstr>4_Benutzerdefiniertes Design</vt:lpstr>
      <vt:lpstr>Analyse von Malware </vt:lpstr>
      <vt:lpstr>Überblick</vt:lpstr>
      <vt:lpstr>Problemstellung bzgl. malware</vt:lpstr>
      <vt:lpstr>Verteidigung</vt:lpstr>
      <vt:lpstr>Grundlegende Terminologie</vt:lpstr>
      <vt:lpstr>Cyber kill chain</vt:lpstr>
      <vt:lpstr>Cyber kill chain – Modell eines Angriffs</vt:lpstr>
      <vt:lpstr>Cyber kill chain </vt:lpstr>
      <vt:lpstr>CKC – recon (Aufklärung)</vt:lpstr>
      <vt:lpstr>CKC - weaponization</vt:lpstr>
      <vt:lpstr>CKC - Delivery</vt:lpstr>
      <vt:lpstr>CKC Delivery via mail</vt:lpstr>
      <vt:lpstr>CKC -Exploitation</vt:lpstr>
      <vt:lpstr>Office docs mit VBA Makro</vt:lpstr>
      <vt:lpstr>Demo: Deobfuskieren eienes VBA Makros</vt:lpstr>
      <vt:lpstr>CKC - Installation</vt:lpstr>
      <vt:lpstr>Anti-Analyse</vt:lpstr>
      <vt:lpstr>CKC– Command and Control</vt:lpstr>
      <vt:lpstr>Lateral movement</vt:lpstr>
      <vt:lpstr>CKC - exfiltration</vt:lpstr>
      <vt:lpstr>AnalyseProzess</vt:lpstr>
      <vt:lpstr>Vorgehen bei der analyse</vt:lpstr>
      <vt:lpstr>IOCs: Indicators of Compromise</vt:lpstr>
      <vt:lpstr>Analysen in bezug auf malware</vt:lpstr>
      <vt:lpstr>Malwareanalysetechniken</vt:lpstr>
      <vt:lpstr>AnalyseTechniken in 3 phasen</vt:lpstr>
      <vt:lpstr>Einen ersten überblick verschaffen</vt:lpstr>
      <vt:lpstr>Einfache statische Analyse</vt:lpstr>
      <vt:lpstr>Automatische Sandboxanalysen</vt:lpstr>
      <vt:lpstr>Automatische Sandboxanalysen</vt:lpstr>
      <vt:lpstr>Anti-Sandbox checks</vt:lpstr>
      <vt:lpstr>recherche</vt:lpstr>
      <vt:lpstr>recherche</vt:lpstr>
      <vt:lpstr>DEMO: Einen Überblick verschaffen</vt:lpstr>
      <vt:lpstr>Dynamische Analyse mit Hilfe von monitoring</vt:lpstr>
      <vt:lpstr>monitoring</vt:lpstr>
      <vt:lpstr>Monitoring von malware detonationen</vt:lpstr>
      <vt:lpstr>Signaturen</vt:lpstr>
      <vt:lpstr>Signaturen: Hashwerte</vt:lpstr>
      <vt:lpstr>Signaturen: Yara Regeln</vt:lpstr>
      <vt:lpstr>Netzwerkverkehr monitoren</vt:lpstr>
      <vt:lpstr>Verhalten Monitoren</vt:lpstr>
      <vt:lpstr>Beispiel Verhaltenssignatur</vt:lpstr>
      <vt:lpstr>Regeln für Loganomalien</vt:lpstr>
      <vt:lpstr>VM Lab</vt:lpstr>
      <vt:lpstr>Manuelle dynamische analysen</vt:lpstr>
      <vt:lpstr>Demo: Detonation und Monitoring</vt:lpstr>
      <vt:lpstr>Komplexe Detailanalyse</vt:lpstr>
      <vt:lpstr>Reverse engineering</vt:lpstr>
      <vt:lpstr>Disassembler</vt:lpstr>
      <vt:lpstr>Disassembler</vt:lpstr>
      <vt:lpstr>Debugging</vt:lpstr>
      <vt:lpstr>Komplexe Detailanalyse</vt:lpstr>
      <vt:lpstr>berufsfeld Malwareanalyst</vt:lpstr>
      <vt:lpstr>Warum Malwareanalyst wErden?</vt:lpstr>
      <vt:lpstr>Berufsfeld MalwareAnalyse</vt:lpstr>
      <vt:lpstr>Berufsfeld MalwareAnalyse</vt:lpstr>
      <vt:lpstr>Arbeitsorte Malwareanalyse</vt:lpstr>
      <vt:lpstr>referenzen</vt:lpstr>
      <vt:lpstr>buchempfehlungen</vt:lpstr>
      <vt:lpstr>buchempfehlungen</vt:lpstr>
      <vt:lpstr>Links</vt:lpstr>
      <vt:lpstr>tools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HORNET2585</dc:creator>
  <cp:lastModifiedBy>anna</cp:lastModifiedBy>
  <cp:revision>557</cp:revision>
  <cp:lastPrinted>2014-12-23T09:52:08Z</cp:lastPrinted>
  <dcterms:created xsi:type="dcterms:W3CDTF">2017-10-11T06:05:36Z</dcterms:created>
  <dcterms:modified xsi:type="dcterms:W3CDTF">2018-05-04T12:30:45Z</dcterms:modified>
</cp:coreProperties>
</file>